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17"/>
  </p:notesMasterIdLst>
  <p:sldIdLst>
    <p:sldId id="256" r:id="rId2"/>
    <p:sldId id="295" r:id="rId3"/>
    <p:sldId id="258" r:id="rId4"/>
    <p:sldId id="261" r:id="rId5"/>
    <p:sldId id="293" r:id="rId6"/>
    <p:sldId id="259" r:id="rId7"/>
    <p:sldId id="263" r:id="rId8"/>
    <p:sldId id="265" r:id="rId9"/>
    <p:sldId id="267" r:id="rId10"/>
    <p:sldId id="301" r:id="rId11"/>
    <p:sldId id="299" r:id="rId12"/>
    <p:sldId id="300" r:id="rId13"/>
    <p:sldId id="302" r:id="rId14"/>
    <p:sldId id="294" r:id="rId15"/>
    <p:sldId id="279" r:id="rId16"/>
  </p:sldIdLst>
  <p:sldSz cx="9144000" cy="5143500" type="screen16x9"/>
  <p:notesSz cx="6858000" cy="9144000"/>
  <p:embeddedFontLst>
    <p:embeddedFont>
      <p:font typeface="Raleway Light" panose="020B0604020202020204" charset="0"/>
      <p:regular r:id="rId18"/>
      <p:bold r:id="rId19"/>
      <p:italic r:id="rId20"/>
      <p:boldItalic r:id="rId21"/>
    </p:embeddedFont>
    <p:embeddedFont>
      <p:font typeface="Impact" panose="020B0806030902050204" pitchFamily="34" charset="0"/>
      <p:regular r:id="rId22"/>
    </p:embeddedFont>
    <p:embeddedFont>
      <p:font typeface="Cambria Math" panose="02040503050406030204" pitchFamily="18" charset="0"/>
      <p:regular r:id="rId23"/>
    </p:embeddedFont>
    <p:embeddedFont>
      <p:font typeface="Raleway ExtraBold" panose="020B0604020202020204" charset="0"/>
      <p:bold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600"/>
    <a:srgbClr val="43434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D294871-5CB6-4221-9A62-E92CBF2B4C5F}">
  <a:tblStyle styleId="{5D294871-5CB6-4221-9A62-E92CBF2B4C5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02" autoAdjust="0"/>
    <p:restoredTop sz="94660"/>
  </p:normalViewPr>
  <p:slideViewPr>
    <p:cSldViewPr snapToGrid="0">
      <p:cViewPr varScale="1">
        <p:scale>
          <a:sx n="96" d="100"/>
          <a:sy n="96" d="100"/>
        </p:scale>
        <p:origin x="77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Scenarios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121-47BA-AD2E-BECFD20761B4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121-47BA-AD2E-BECFD20761B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121-47BA-AD2E-BECFD20761B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Player 1</c:v>
                </c:pt>
                <c:pt idx="1">
                  <c:v>Player 2</c:v>
                </c:pt>
                <c:pt idx="2">
                  <c:v>Draw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9012</c:v>
                </c:pt>
                <c:pt idx="1">
                  <c:v>987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121-47BA-AD2E-BECFD20761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1069851272246341E-2"/>
          <c:y val="0.66335711457062385"/>
          <c:w val="0.92502913442577517"/>
          <c:h val="0.28963967909516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Scenarios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D7D-4327-BE51-1E7DE96C7580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D7D-4327-BE51-1E7DE96C758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D7D-4327-BE51-1E7DE96C7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Player 1</c:v>
                </c:pt>
                <c:pt idx="1">
                  <c:v>Player 2</c:v>
                </c:pt>
                <c:pt idx="2">
                  <c:v>Draw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8261</c:v>
                </c:pt>
                <c:pt idx="1">
                  <c:v>1715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D7D-4327-BE51-1E7DE96C75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9415225858744249E-2"/>
          <c:y val="0.6554202345719069"/>
          <c:w val="0.87711812849549486"/>
          <c:h val="0.343648934371699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Scenarios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7EF-4519-9DD4-0EB1A294574C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7EF-4519-9DD4-0EB1A294574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7EF-4519-9DD4-0EB1A294574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Player 1</c:v>
                </c:pt>
                <c:pt idx="1">
                  <c:v>Player 2</c:v>
                </c:pt>
                <c:pt idx="2">
                  <c:v>Draw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8186</c:v>
                </c:pt>
                <c:pt idx="1">
                  <c:v>1655</c:v>
                </c:pt>
                <c:pt idx="2">
                  <c:v>159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7EF-4519-9DD4-0EB1A29457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5224754294310008E-2"/>
          <c:y val="0.69610352728922997"/>
          <c:w val="0.90226905017168224"/>
          <c:h val="0.261465430115460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Scenarios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596-4920-A1D3-5480AB6BC741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596-4920-A1D3-5480AB6BC74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596-4920-A1D3-5480AB6BC74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Player 1</c:v>
                </c:pt>
                <c:pt idx="1">
                  <c:v>Player 2</c:v>
                </c:pt>
                <c:pt idx="2">
                  <c:v>Draw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652</c:v>
                </c:pt>
                <c:pt idx="1">
                  <c:v>312</c:v>
                </c:pt>
                <c:pt idx="2">
                  <c:v>9036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596-4920-A1D3-5480AB6BC7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5224754294310008E-2"/>
          <c:y val="0.69610352728922997"/>
          <c:w val="0.90226905017168224"/>
          <c:h val="0.261465430115460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FFB600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FFFF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85800" y="3287213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rgbClr val="FFB600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434343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685800" y="272634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685800" y="3830653"/>
            <a:ext cx="7772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rgbClr val="FFB600"/>
                </a:solidFill>
              </a:defRPr>
            </a:lvl1pPr>
            <a:lvl2pPr lvl="1">
              <a:buNone/>
              <a:defRPr>
                <a:solidFill>
                  <a:srgbClr val="FFB600"/>
                </a:solidFill>
              </a:defRPr>
            </a:lvl2pPr>
            <a:lvl3pPr lvl="2">
              <a:buNone/>
              <a:defRPr>
                <a:solidFill>
                  <a:srgbClr val="FFB600"/>
                </a:solidFill>
              </a:defRPr>
            </a:lvl3pPr>
            <a:lvl4pPr lvl="3">
              <a:buNone/>
              <a:defRPr>
                <a:solidFill>
                  <a:srgbClr val="FFB600"/>
                </a:solidFill>
              </a:defRPr>
            </a:lvl4pPr>
            <a:lvl5pPr lvl="4">
              <a:buNone/>
              <a:defRPr>
                <a:solidFill>
                  <a:srgbClr val="FFB600"/>
                </a:solidFill>
              </a:defRPr>
            </a:lvl5pPr>
            <a:lvl6pPr lvl="5">
              <a:buNone/>
              <a:defRPr>
                <a:solidFill>
                  <a:srgbClr val="FFB600"/>
                </a:solidFill>
              </a:defRPr>
            </a:lvl6pPr>
            <a:lvl7pPr lvl="6">
              <a:buNone/>
              <a:defRPr>
                <a:solidFill>
                  <a:srgbClr val="FFB600"/>
                </a:solidFill>
              </a:defRPr>
            </a:lvl7pPr>
            <a:lvl8pPr lvl="7">
              <a:buNone/>
              <a:defRPr>
                <a:solidFill>
                  <a:srgbClr val="FFB600"/>
                </a:solidFill>
              </a:defRPr>
            </a:lvl8pPr>
            <a:lvl9pPr lvl="8">
              <a:buNone/>
              <a:defRPr>
                <a:solidFill>
                  <a:srgbClr val="FFB600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922000" y="1887378"/>
            <a:ext cx="3543300" cy="3027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2"/>
          </p:nvPr>
        </p:nvSpPr>
        <p:spPr>
          <a:xfrm>
            <a:off x="4678687" y="1887378"/>
            <a:ext cx="3543300" cy="3027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" name="Google Shape;49;p10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l" t="t" r="r" b="b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4" r:id="rId5"/>
    <p:sldLayoutId id="2147483656" r:id="rId6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jpe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37D873B3-03FF-4BAE-9F87-2200DC743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3499" y="11579"/>
            <a:ext cx="1390501" cy="1390501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1453EA6D-226C-4540-AA53-286083F05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344" y="706828"/>
            <a:ext cx="7772400" cy="810245"/>
          </a:xfrm>
        </p:spPr>
        <p:txBody>
          <a:bodyPr/>
          <a:lstStyle/>
          <a:p>
            <a:r>
              <a:rPr lang="en-US" sz="4000" i="1" dirty="0"/>
              <a:t>Team APPLE PIE</a:t>
            </a:r>
          </a:p>
        </p:txBody>
      </p:sp>
      <p:sp>
        <p:nvSpPr>
          <p:cNvPr id="12" name="Subtitle 11">
            <a:extLst>
              <a:ext uri="{FF2B5EF4-FFF2-40B4-BE49-F238E27FC236}">
                <a16:creationId xmlns:a16="http://schemas.microsoft.com/office/drawing/2014/main" id="{E07B6B41-21E5-4E5F-8786-AE86E3FBDD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6344" y="1272801"/>
            <a:ext cx="7772400" cy="2946031"/>
          </a:xfrm>
        </p:spPr>
        <p:txBody>
          <a:bodyPr/>
          <a:lstStyle/>
          <a:p>
            <a:pPr algn="ctr"/>
            <a:r>
              <a:rPr lang="en-US" sz="6000" b="1" dirty="0">
                <a:solidFill>
                  <a:schemeClr val="bg2"/>
                </a:solidFill>
                <a:latin typeface="Impact" panose="020B0806030902050204" pitchFamily="34" charset="0"/>
              </a:rPr>
              <a:t>Tic Tac Toe</a:t>
            </a:r>
          </a:p>
          <a:p>
            <a:endParaRPr lang="en-US" dirty="0"/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</a:rPr>
              <a:t>Ahmed Mahmoud Mohamed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</a:rPr>
              <a:t>Ahmed Mohamed </a:t>
            </a:r>
            <a:r>
              <a:rPr lang="en-US" sz="2400" b="1" dirty="0" err="1">
                <a:solidFill>
                  <a:schemeClr val="bg2"/>
                </a:solidFill>
              </a:rPr>
              <a:t>Nassar</a:t>
            </a:r>
            <a:r>
              <a:rPr lang="en-US" sz="2400" b="1" dirty="0">
                <a:solidFill>
                  <a:schemeClr val="bg2"/>
                </a:solidFill>
              </a:rPr>
              <a:t>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chemeClr val="bg2"/>
                </a:solidFill>
              </a:rPr>
              <a:t>Mazen</a:t>
            </a:r>
            <a:r>
              <a:rPr lang="en-US" sz="2400" b="1" dirty="0">
                <a:solidFill>
                  <a:schemeClr val="bg2"/>
                </a:solidFill>
              </a:rPr>
              <a:t> Amr </a:t>
            </a:r>
            <a:endParaRPr lang="en-US" sz="2400" dirty="0">
              <a:solidFill>
                <a:schemeClr val="bg2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</a:rPr>
              <a:t>Kareem Osama 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chemeClr val="bg2"/>
                </a:solidFill>
              </a:rPr>
              <a:t>Muhamed</a:t>
            </a:r>
            <a:r>
              <a:rPr lang="en-US" sz="2400" b="1" dirty="0">
                <a:solidFill>
                  <a:schemeClr val="bg2"/>
                </a:solidFill>
              </a:rPr>
              <a:t> Ayman </a:t>
            </a:r>
            <a:endParaRPr lang="en-US" sz="2400" dirty="0">
              <a:solidFill>
                <a:schemeClr val="bg2"/>
              </a:solidFill>
            </a:endParaRP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</a:rPr>
              <a:t>Muhammad Sayed </a:t>
            </a:r>
            <a:endParaRPr lang="en-US" sz="2400" dirty="0">
              <a:solidFill>
                <a:schemeClr val="bg2"/>
              </a:solidFill>
            </a:endParaRPr>
          </a:p>
          <a:p>
            <a:r>
              <a:rPr 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6929"/>
            <a:ext cx="7772400" cy="1159800"/>
          </a:xfrm>
        </p:spPr>
        <p:txBody>
          <a:bodyPr/>
          <a:lstStyle/>
          <a:p>
            <a:r>
              <a:rPr lang="en-AU" dirty="0"/>
              <a:t>Outline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6349" y="1067356"/>
            <a:ext cx="7772400" cy="784800"/>
          </a:xfrm>
        </p:spPr>
        <p:txBody>
          <a:bodyPr/>
          <a:lstStyle/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Evolution of tic-tac-toe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Variations of tic-tac-toe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Matrix tic-tac-toe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Game Theory Approach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Circular tic-tac-toe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Work And Results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AU" sz="3200" dirty="0">
                <a:solidFill>
                  <a:schemeClr val="bg2"/>
                </a:solidFill>
                <a:latin typeface="Raleway ExtraBold" panose="020B0604020202020204" charset="0"/>
              </a:rPr>
              <a:t>Conclusion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D873B3-03FF-4BAE-9F87-2200DC743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3499" y="11579"/>
            <a:ext cx="1390501" cy="139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6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ctrTitle" idx="4294967295"/>
          </p:nvPr>
        </p:nvSpPr>
        <p:spPr>
          <a:xfrm>
            <a:off x="685800" y="1338629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000" dirty="0">
                <a:solidFill>
                  <a:srgbClr val="FFB600"/>
                </a:solidFill>
              </a:rPr>
              <a:t>A Very </a:t>
            </a:r>
            <a:r>
              <a:rPr lang="en-US" sz="4000" b="1" dirty="0">
                <a:solidFill>
                  <a:srgbClr val="FFB600"/>
                </a:solidFill>
              </a:rPr>
              <a:t>Ancient</a:t>
            </a:r>
            <a:r>
              <a:rPr lang="en-US" sz="4000" dirty="0">
                <a:solidFill>
                  <a:srgbClr val="FFB600"/>
                </a:solidFill>
              </a:rPr>
              <a:t> Game</a:t>
            </a:r>
            <a:endParaRPr sz="4000" dirty="0">
              <a:solidFill>
                <a:srgbClr val="FFB600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4294967295"/>
          </p:nvPr>
        </p:nvSpPr>
        <p:spPr>
          <a:xfrm>
            <a:off x="685800" y="2860000"/>
            <a:ext cx="6593700" cy="193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3600" b="1"/>
              <a:t>-Played by Romans and ancient Egyptians</a:t>
            </a:r>
            <a:endParaRPr sz="3600" b="1" dirty="0"/>
          </a:p>
        </p:txBody>
      </p:sp>
      <p:sp>
        <p:nvSpPr>
          <p:cNvPr id="83" name="Google Shape;83;p14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9C1B6B-07DC-4B3F-9768-420B1268A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1" y="207319"/>
            <a:ext cx="1197732" cy="1197732"/>
          </a:xfrm>
          <a:prstGeom prst="rect">
            <a:avLst/>
          </a:prstGeom>
        </p:spPr>
      </p:pic>
      <p:pic>
        <p:nvPicPr>
          <p:cNvPr id="9" name="Picture 8" descr="C:\Users\Reham\AppData\Local\Microsoft\Windows\INetCache\Content.Word\romans.jpg">
            <a:extLst>
              <a:ext uri="{FF2B5EF4-FFF2-40B4-BE49-F238E27FC236}">
                <a16:creationId xmlns:a16="http://schemas.microsoft.com/office/drawing/2014/main" id="{74EAB995-F366-4551-9C7E-0E5FDA7DD38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92" y="2921580"/>
            <a:ext cx="2238108" cy="167027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685800" y="1357713"/>
            <a:ext cx="51539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rgbClr val="FFB600"/>
                </a:solidFill>
                <a:latin typeface="Raleway ExtraBold" panose="020B0604020202020204" charset="0"/>
              </a:rPr>
              <a:t>Modern Tic Tac Toe </a:t>
            </a:r>
            <a:endParaRPr lang="en-AU" sz="4000" dirty="0">
              <a:latin typeface="Raleway ExtraBold" panose="020B0604020202020204" charset="0"/>
            </a:endParaRPr>
          </a:p>
        </p:txBody>
      </p:sp>
      <p:pic>
        <p:nvPicPr>
          <p:cNvPr id="10" name="Picture 2" descr="board game tic-tac-toe, blue figures on a bright orange field, the result of the match - a draw">
            <a:extLst>
              <a:ext uri="{FF2B5EF4-FFF2-40B4-BE49-F238E27FC236}">
                <a16:creationId xmlns:a16="http://schemas.microsoft.com/office/drawing/2014/main" id="{8351C865-8EC3-41B8-9D9C-C3E8C6FE7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16" y="2390787"/>
            <a:ext cx="3292684" cy="219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2892" y="3649705"/>
            <a:ext cx="3329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>
              <a:buNone/>
            </a:pPr>
            <a:r>
              <a:rPr lang="en-US" sz="2800" dirty="0">
                <a:solidFill>
                  <a:schemeClr val="bg2"/>
                </a:solidFill>
                <a:latin typeface="Raleway ExtraBold" panose="020B0604020202020204" charset="0"/>
              </a:rPr>
              <a:t>-</a:t>
            </a:r>
            <a:r>
              <a:rPr lang="en-US" sz="2800" b="1" dirty="0">
                <a:solidFill>
                  <a:schemeClr val="bg2"/>
                </a:solidFill>
                <a:latin typeface="Raleway ExtraBold" panose="020B0604020202020204" charset="0"/>
              </a:rPr>
              <a:t>Very simple rules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652892" y="528278"/>
            <a:ext cx="76187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600" dirty="0">
                <a:solidFill>
                  <a:srgbClr val="FFB600"/>
                </a:solidFill>
                <a:latin typeface="Raleway ExtraBold" panose="020B0604020202020204" charset="0"/>
              </a:rPr>
              <a:t>Evolution of Tic-Tac-Toe</a:t>
            </a:r>
            <a:endParaRPr lang="en-AU" sz="4600" dirty="0">
              <a:latin typeface="Raleway ExtraBold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0" grpId="1"/>
      <p:bldP spid="81" grpId="0" build="p"/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7"/>
          <p:cNvSpPr txBox="1">
            <a:spLocks noGrp="1"/>
          </p:cNvSpPr>
          <p:nvPr>
            <p:ph type="title"/>
          </p:nvPr>
        </p:nvSpPr>
        <p:spPr>
          <a:xfrm>
            <a:off x="803497" y="602179"/>
            <a:ext cx="7810901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rgbClr val="FFB600"/>
                </a:solidFill>
              </a:rPr>
              <a:t>Variations of Tic-Tac-Toe</a:t>
            </a:r>
            <a:endParaRPr sz="4400" dirty="0">
              <a:solidFill>
                <a:srgbClr val="FFB600"/>
              </a:solidFill>
            </a:endParaRPr>
          </a:p>
        </p:txBody>
      </p:sp>
      <p:sp>
        <p:nvSpPr>
          <p:cNvPr id="102" name="Google Shape;102;p17"/>
          <p:cNvSpPr txBox="1">
            <a:spLocks noGrp="1"/>
          </p:cNvSpPr>
          <p:nvPr>
            <p:ph type="body" idx="1"/>
          </p:nvPr>
        </p:nvSpPr>
        <p:spPr>
          <a:xfrm>
            <a:off x="902796" y="1470586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4000" dirty="0"/>
              <a:t>Ultimate tic-tac-toe </a:t>
            </a:r>
          </a:p>
          <a:p>
            <a:pPr lvl="0"/>
            <a:r>
              <a:rPr lang="en-US" sz="4000" dirty="0"/>
              <a:t>Wild tic tac toe</a:t>
            </a:r>
            <a:endParaRPr sz="4000" dirty="0"/>
          </a:p>
          <a:p>
            <a:pPr marL="114300" lvl="0" indent="0">
              <a:spcBef>
                <a:spcPts val="0"/>
              </a:spcBef>
              <a:buNone/>
            </a:pPr>
            <a:endParaRPr lang="en-US" sz="4000" dirty="0"/>
          </a:p>
        </p:txBody>
      </p:sp>
      <p:sp>
        <p:nvSpPr>
          <p:cNvPr id="103" name="Google Shape;103;p17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68FE8BB-403C-4619-A104-B7384CB05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1" y="207319"/>
            <a:ext cx="1197732" cy="11977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3497" y="1380242"/>
            <a:ext cx="69418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FFB600"/>
                </a:solidFill>
                <a:latin typeface="Raleway ExtraBold" panose="020B0604020202020204" charset="0"/>
              </a:rPr>
              <a:t>Ultimate tic-tac-toe </a:t>
            </a:r>
            <a:endParaRPr lang="en-AU" sz="3600" dirty="0">
              <a:latin typeface="Raleway ExtraBold" panose="020B060402020202020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86" y="3476245"/>
            <a:ext cx="50193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>
              <a:buNone/>
            </a:pPr>
            <a:r>
              <a:rPr lang="en-AU" sz="2000" b="1" dirty="0">
                <a:solidFill>
                  <a:schemeClr val="bg2"/>
                </a:solidFill>
                <a:latin typeface="Raleway ExtraBold" panose="020B0604020202020204" charset="0"/>
              </a:rPr>
              <a:t>-A more complex version of tic-tac-toe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1FF72D-E87F-4292-ACA0-22CC08068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688" y="2016228"/>
            <a:ext cx="2550512" cy="25505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03497" y="1380904"/>
            <a:ext cx="37192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FFB600"/>
                </a:solidFill>
                <a:latin typeface="Raleway ExtraBold" panose="020B0604020202020204" charset="0"/>
              </a:rPr>
              <a:t>Wild tic-tac-toe</a:t>
            </a:r>
            <a:endParaRPr lang="en-AU" sz="3600" dirty="0">
              <a:latin typeface="Raleway ExtraBold" panose="020B060402020202020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8586" y="3476245"/>
            <a:ext cx="3483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0" indent="0">
              <a:buNone/>
            </a:pPr>
            <a:r>
              <a:rPr lang="en-US" sz="2800" b="1" dirty="0">
                <a:solidFill>
                  <a:schemeClr val="bg2"/>
                </a:solidFill>
                <a:latin typeface="Raleway ExtraBold" panose="020B0604020202020204" charset="0"/>
              </a:rPr>
              <a:t>-More Challenging </a:t>
            </a:r>
          </a:p>
        </p:txBody>
      </p:sp>
      <p:pic>
        <p:nvPicPr>
          <p:cNvPr id="12" name="Picture 11" descr="D:\ahmed\2nd year\tic tac toe\wild tic tac toe 3.jpg">
            <a:extLst>
              <a:ext uri="{FF2B5EF4-FFF2-40B4-BE49-F238E27FC236}">
                <a16:creationId xmlns:a16="http://schemas.microsoft.com/office/drawing/2014/main" id="{B2A40762-B17D-401C-A055-2F94520FABAE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051" y="2287605"/>
            <a:ext cx="3371850" cy="224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2" grpId="0" uiExpand="1" build="p"/>
      <p:bldP spid="3" grpId="0"/>
      <p:bldP spid="3" grpId="1"/>
      <p:bldP spid="4" grpId="0"/>
      <p:bldP spid="4" grpId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89" y="469211"/>
            <a:ext cx="6866100" cy="857400"/>
          </a:xfrm>
        </p:spPr>
        <p:txBody>
          <a:bodyPr/>
          <a:lstStyle/>
          <a:p>
            <a:r>
              <a:rPr lang="en-AU" dirty="0">
                <a:solidFill>
                  <a:srgbClr val="FFC000"/>
                </a:solidFill>
              </a:rPr>
              <a:t>Matrix tic-tac-toe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127" y="1550535"/>
            <a:ext cx="3543300" cy="3027600"/>
          </a:xfrm>
        </p:spPr>
        <p:txBody>
          <a:bodyPr/>
          <a:lstStyle/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pPr marL="114300" indent="0">
              <a:buNone/>
            </a:pPr>
            <a:endParaRPr lang="en-AU" dirty="0"/>
          </a:p>
          <a:p>
            <a:r>
              <a:rPr lang="en-AU" i="1" dirty="0"/>
              <a:t>Player 1 wins as the determinant of the resultant matrix is not zero (matrix is invertible)</a:t>
            </a:r>
            <a:endParaRPr lang="en-AU" b="1" dirty="0"/>
          </a:p>
          <a:p>
            <a:pPr marL="114300" indent="0" rtl="1">
              <a:buNone/>
            </a:pPr>
            <a:endParaRPr lang="en-AU" dirty="0"/>
          </a:p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644051" y="1553960"/>
            <a:ext cx="3543300" cy="3027600"/>
          </a:xfrm>
        </p:spPr>
        <p:txBody>
          <a:bodyPr/>
          <a:lstStyle/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pPr marL="114300" indent="0">
              <a:buNone/>
            </a:pPr>
            <a:endParaRPr lang="en-AU" dirty="0"/>
          </a:p>
          <a:p>
            <a:r>
              <a:rPr lang="en-AU" i="1" dirty="0"/>
              <a:t>Player 0 wins as the determinant of the resultant matrix is zero (matrix is singular).</a:t>
            </a:r>
            <a:endParaRPr lang="en-AU" b="1" dirty="0"/>
          </a:p>
          <a:p>
            <a:pPr marL="114300" indent="0">
              <a:buNone/>
            </a:pP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663" y="1553960"/>
            <a:ext cx="2178228" cy="1923531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332" y="1553960"/>
            <a:ext cx="2260737" cy="1923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373FF4-EF61-411C-8D8B-DE72E6EEFF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6268" y="183255"/>
            <a:ext cx="1197732" cy="119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0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600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ctrTitle"/>
          </p:nvPr>
        </p:nvSpPr>
        <p:spPr>
          <a:xfrm>
            <a:off x="676349" y="695250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dirty="0"/>
              <a:t>Solving tic-tac-toe </a:t>
            </a:r>
            <a:endParaRPr lang="en-US" b="1" dirty="0"/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1"/>
          </p:nvPr>
        </p:nvSpPr>
        <p:spPr>
          <a:xfrm>
            <a:off x="676349" y="2343229"/>
            <a:ext cx="7772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US" sz="3200" dirty="0"/>
              <a:t>-</a:t>
            </a:r>
            <a:r>
              <a:rPr lang="en-US" sz="3200" b="1" dirty="0"/>
              <a:t>Game Theory Approach</a:t>
            </a:r>
            <a:endParaRPr lang="en-US" sz="32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indent="0"/>
            <a:r>
              <a:rPr lang="en-US" sz="3200" dirty="0"/>
              <a:t>-</a:t>
            </a:r>
            <a:r>
              <a:rPr lang="en-US" sz="3200" b="1" dirty="0"/>
              <a:t>Circular tic-tac-toe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Google Shape;90;p15"/>
          <p:cNvSpPr txBox="1"/>
          <p:nvPr/>
        </p:nvSpPr>
        <p:spPr>
          <a:xfrm>
            <a:off x="7811325" y="0"/>
            <a:ext cx="960900" cy="13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dirty="0">
              <a:solidFill>
                <a:srgbClr val="434343"/>
              </a:solidFill>
              <a:latin typeface="Raleway ExtraBold"/>
              <a:ea typeface="Raleway ExtraBold"/>
              <a:cs typeface="Raleway ExtraBold"/>
              <a:sym typeface="Raleway ExtraBold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CBB11D-D313-4C9F-86F9-B272A8275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3499" y="88435"/>
            <a:ext cx="1390501" cy="13905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>
            <a:spLocks noGrp="1"/>
          </p:cNvSpPr>
          <p:nvPr>
            <p:ph type="body" idx="1"/>
          </p:nvPr>
        </p:nvSpPr>
        <p:spPr>
          <a:xfrm>
            <a:off x="922000" y="2461435"/>
            <a:ext cx="7502672" cy="15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-US" sz="1600" b="1" dirty="0"/>
              <a:t>Main Idea</a:t>
            </a:r>
            <a:br>
              <a:rPr lang="en-US" sz="1600" b="1" dirty="0"/>
            </a:br>
            <a:r>
              <a:rPr lang="en-US" dirty="0"/>
              <a:t>trying to play all the valid moves, then try to find a move that when the game proceed it makes you in a winning state and the opponent in a losing state. If you haven’t found such a winning move then try to lead the game to the draw. If you can’t then no escape from lose.</a:t>
            </a:r>
          </a:p>
          <a:p>
            <a:pPr marL="0" lvl="0" indent="0">
              <a:buNone/>
            </a:pPr>
            <a:endParaRPr lang="en-US" sz="1600" dirty="0"/>
          </a:p>
        </p:txBody>
      </p:sp>
      <p:sp>
        <p:nvSpPr>
          <p:cNvPr id="135" name="Google Shape;135;p19"/>
          <p:cNvSpPr txBox="1">
            <a:spLocks noGrp="1"/>
          </p:cNvSpPr>
          <p:nvPr>
            <p:ph type="title"/>
          </p:nvPr>
        </p:nvSpPr>
        <p:spPr>
          <a:xfrm>
            <a:off x="678436" y="551566"/>
            <a:ext cx="7056749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1"/>
            <a:r>
              <a:rPr lang="en-US" sz="6000" b="1" dirty="0">
                <a:solidFill>
                  <a:srgbClr val="FFB600"/>
                </a:solidFill>
              </a:rPr>
              <a:t>Game Theory Approach</a:t>
            </a:r>
            <a:endParaRPr lang="en-US" sz="5400" b="1" dirty="0">
              <a:solidFill>
                <a:srgbClr val="FFB600"/>
              </a:solidFill>
            </a:endParaRPr>
          </a:p>
        </p:txBody>
      </p:sp>
      <p:sp>
        <p:nvSpPr>
          <p:cNvPr id="137" name="Google Shape;137;p19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138" name="Google Shape;138;p19"/>
          <p:cNvSpPr/>
          <p:nvPr/>
        </p:nvSpPr>
        <p:spPr>
          <a:xfrm>
            <a:off x="8055177" y="292676"/>
            <a:ext cx="796167" cy="796157"/>
          </a:xfrm>
          <a:custGeom>
            <a:avLst/>
            <a:gdLst/>
            <a:ahLst/>
            <a:cxnLst/>
            <a:rect l="l" t="t" r="r" b="b"/>
            <a:pathLst>
              <a:path w="16072" h="16071" extrusionOk="0">
                <a:moveTo>
                  <a:pt x="8036" y="0"/>
                </a:moveTo>
                <a:lnTo>
                  <a:pt x="7938" y="24"/>
                </a:lnTo>
                <a:lnTo>
                  <a:pt x="7792" y="98"/>
                </a:lnTo>
                <a:lnTo>
                  <a:pt x="7328" y="366"/>
                </a:lnTo>
                <a:lnTo>
                  <a:pt x="7059" y="537"/>
                </a:lnTo>
                <a:lnTo>
                  <a:pt x="6766" y="757"/>
                </a:lnTo>
                <a:lnTo>
                  <a:pt x="6448" y="977"/>
                </a:lnTo>
                <a:lnTo>
                  <a:pt x="6155" y="1246"/>
                </a:lnTo>
                <a:lnTo>
                  <a:pt x="5887" y="1514"/>
                </a:lnTo>
                <a:lnTo>
                  <a:pt x="5643" y="1807"/>
                </a:lnTo>
                <a:lnTo>
                  <a:pt x="5447" y="2100"/>
                </a:lnTo>
                <a:lnTo>
                  <a:pt x="5374" y="2247"/>
                </a:lnTo>
                <a:lnTo>
                  <a:pt x="5325" y="2418"/>
                </a:lnTo>
                <a:lnTo>
                  <a:pt x="5276" y="2564"/>
                </a:lnTo>
                <a:lnTo>
                  <a:pt x="5252" y="2711"/>
                </a:lnTo>
                <a:lnTo>
                  <a:pt x="5252" y="2858"/>
                </a:lnTo>
                <a:lnTo>
                  <a:pt x="5276" y="3029"/>
                </a:lnTo>
                <a:lnTo>
                  <a:pt x="5325" y="3175"/>
                </a:lnTo>
                <a:lnTo>
                  <a:pt x="5398" y="3322"/>
                </a:lnTo>
                <a:lnTo>
                  <a:pt x="5496" y="3468"/>
                </a:lnTo>
                <a:lnTo>
                  <a:pt x="5618" y="3615"/>
                </a:lnTo>
                <a:lnTo>
                  <a:pt x="5814" y="3761"/>
                </a:lnTo>
                <a:lnTo>
                  <a:pt x="6009" y="3859"/>
                </a:lnTo>
                <a:lnTo>
                  <a:pt x="6204" y="3957"/>
                </a:lnTo>
                <a:lnTo>
                  <a:pt x="6424" y="4005"/>
                </a:lnTo>
                <a:lnTo>
                  <a:pt x="6644" y="4054"/>
                </a:lnTo>
                <a:lnTo>
                  <a:pt x="6864" y="4152"/>
                </a:lnTo>
                <a:lnTo>
                  <a:pt x="7059" y="4250"/>
                </a:lnTo>
                <a:lnTo>
                  <a:pt x="7254" y="4421"/>
                </a:lnTo>
                <a:lnTo>
                  <a:pt x="7425" y="4616"/>
                </a:lnTo>
                <a:lnTo>
                  <a:pt x="7523" y="4836"/>
                </a:lnTo>
                <a:lnTo>
                  <a:pt x="7596" y="5080"/>
                </a:lnTo>
                <a:lnTo>
                  <a:pt x="7621" y="5373"/>
                </a:lnTo>
                <a:lnTo>
                  <a:pt x="7596" y="5569"/>
                </a:lnTo>
                <a:lnTo>
                  <a:pt x="7572" y="5788"/>
                </a:lnTo>
                <a:lnTo>
                  <a:pt x="7499" y="5984"/>
                </a:lnTo>
                <a:lnTo>
                  <a:pt x="7425" y="6179"/>
                </a:lnTo>
                <a:lnTo>
                  <a:pt x="7328" y="6374"/>
                </a:lnTo>
                <a:lnTo>
                  <a:pt x="7206" y="6570"/>
                </a:lnTo>
                <a:lnTo>
                  <a:pt x="7059" y="6741"/>
                </a:lnTo>
                <a:lnTo>
                  <a:pt x="6913" y="6912"/>
                </a:lnTo>
                <a:lnTo>
                  <a:pt x="6742" y="7058"/>
                </a:lnTo>
                <a:lnTo>
                  <a:pt x="6571" y="7205"/>
                </a:lnTo>
                <a:lnTo>
                  <a:pt x="6400" y="7303"/>
                </a:lnTo>
                <a:lnTo>
                  <a:pt x="6204" y="7425"/>
                </a:lnTo>
                <a:lnTo>
                  <a:pt x="6009" y="7498"/>
                </a:lnTo>
                <a:lnTo>
                  <a:pt x="5789" y="7571"/>
                </a:lnTo>
                <a:lnTo>
                  <a:pt x="5569" y="7596"/>
                </a:lnTo>
                <a:lnTo>
                  <a:pt x="5374" y="7620"/>
                </a:lnTo>
                <a:lnTo>
                  <a:pt x="5105" y="7596"/>
                </a:lnTo>
                <a:lnTo>
                  <a:pt x="4861" y="7522"/>
                </a:lnTo>
                <a:lnTo>
                  <a:pt x="4617" y="7425"/>
                </a:lnTo>
                <a:lnTo>
                  <a:pt x="4421" y="7254"/>
                </a:lnTo>
                <a:lnTo>
                  <a:pt x="4250" y="7058"/>
                </a:lnTo>
                <a:lnTo>
                  <a:pt x="4128" y="6839"/>
                </a:lnTo>
                <a:lnTo>
                  <a:pt x="4055" y="6619"/>
                </a:lnTo>
                <a:lnTo>
                  <a:pt x="3982" y="6399"/>
                </a:lnTo>
                <a:lnTo>
                  <a:pt x="3933" y="6204"/>
                </a:lnTo>
                <a:lnTo>
                  <a:pt x="3860" y="6008"/>
                </a:lnTo>
                <a:lnTo>
                  <a:pt x="3762" y="5813"/>
                </a:lnTo>
                <a:lnTo>
                  <a:pt x="3615" y="5617"/>
                </a:lnTo>
                <a:lnTo>
                  <a:pt x="3469" y="5495"/>
                </a:lnTo>
                <a:lnTo>
                  <a:pt x="3322" y="5398"/>
                </a:lnTo>
                <a:lnTo>
                  <a:pt x="3176" y="5324"/>
                </a:lnTo>
                <a:lnTo>
                  <a:pt x="3029" y="5275"/>
                </a:lnTo>
                <a:lnTo>
                  <a:pt x="2858" y="5251"/>
                </a:lnTo>
                <a:lnTo>
                  <a:pt x="2712" y="5251"/>
                </a:lnTo>
                <a:lnTo>
                  <a:pt x="2565" y="5275"/>
                </a:lnTo>
                <a:lnTo>
                  <a:pt x="2419" y="5324"/>
                </a:lnTo>
                <a:lnTo>
                  <a:pt x="2248" y="5373"/>
                </a:lnTo>
                <a:lnTo>
                  <a:pt x="2101" y="5446"/>
                </a:lnTo>
                <a:lnTo>
                  <a:pt x="1808" y="5642"/>
                </a:lnTo>
                <a:lnTo>
                  <a:pt x="1515" y="5886"/>
                </a:lnTo>
                <a:lnTo>
                  <a:pt x="1246" y="6155"/>
                </a:lnTo>
                <a:lnTo>
                  <a:pt x="978" y="6448"/>
                </a:lnTo>
                <a:lnTo>
                  <a:pt x="758" y="6765"/>
                </a:lnTo>
                <a:lnTo>
                  <a:pt x="538" y="7058"/>
                </a:lnTo>
                <a:lnTo>
                  <a:pt x="367" y="7327"/>
                </a:lnTo>
                <a:lnTo>
                  <a:pt x="99" y="7791"/>
                </a:lnTo>
                <a:lnTo>
                  <a:pt x="25" y="7938"/>
                </a:lnTo>
                <a:lnTo>
                  <a:pt x="1" y="8035"/>
                </a:lnTo>
                <a:lnTo>
                  <a:pt x="25" y="8231"/>
                </a:lnTo>
                <a:lnTo>
                  <a:pt x="74" y="8402"/>
                </a:lnTo>
                <a:lnTo>
                  <a:pt x="172" y="8597"/>
                </a:lnTo>
                <a:lnTo>
                  <a:pt x="294" y="8744"/>
                </a:lnTo>
                <a:lnTo>
                  <a:pt x="587" y="9012"/>
                </a:lnTo>
                <a:lnTo>
                  <a:pt x="880" y="9256"/>
                </a:lnTo>
                <a:lnTo>
                  <a:pt x="1417" y="9696"/>
                </a:lnTo>
                <a:lnTo>
                  <a:pt x="1906" y="10062"/>
                </a:lnTo>
                <a:lnTo>
                  <a:pt x="2101" y="10233"/>
                </a:lnTo>
                <a:lnTo>
                  <a:pt x="2297" y="10404"/>
                </a:lnTo>
                <a:lnTo>
                  <a:pt x="2419" y="10575"/>
                </a:lnTo>
                <a:lnTo>
                  <a:pt x="2541" y="10746"/>
                </a:lnTo>
                <a:lnTo>
                  <a:pt x="2590" y="10917"/>
                </a:lnTo>
                <a:lnTo>
                  <a:pt x="2590" y="11113"/>
                </a:lnTo>
                <a:lnTo>
                  <a:pt x="2541" y="11308"/>
                </a:lnTo>
                <a:lnTo>
                  <a:pt x="2443" y="11528"/>
                </a:lnTo>
                <a:lnTo>
                  <a:pt x="2272" y="11772"/>
                </a:lnTo>
                <a:lnTo>
                  <a:pt x="2004" y="12041"/>
                </a:lnTo>
                <a:lnTo>
                  <a:pt x="1833" y="12212"/>
                </a:lnTo>
                <a:lnTo>
                  <a:pt x="1637" y="12309"/>
                </a:lnTo>
                <a:lnTo>
                  <a:pt x="1417" y="12383"/>
                </a:lnTo>
                <a:lnTo>
                  <a:pt x="1222" y="12431"/>
                </a:lnTo>
                <a:lnTo>
                  <a:pt x="1002" y="12480"/>
                </a:lnTo>
                <a:lnTo>
                  <a:pt x="782" y="12578"/>
                </a:lnTo>
                <a:lnTo>
                  <a:pt x="587" y="12700"/>
                </a:lnTo>
                <a:lnTo>
                  <a:pt x="367" y="12871"/>
                </a:lnTo>
                <a:lnTo>
                  <a:pt x="196" y="13066"/>
                </a:lnTo>
                <a:lnTo>
                  <a:pt x="99" y="13286"/>
                </a:lnTo>
                <a:lnTo>
                  <a:pt x="25" y="13530"/>
                </a:lnTo>
                <a:lnTo>
                  <a:pt x="1" y="13799"/>
                </a:lnTo>
                <a:lnTo>
                  <a:pt x="25" y="14019"/>
                </a:lnTo>
                <a:lnTo>
                  <a:pt x="50" y="14239"/>
                </a:lnTo>
                <a:lnTo>
                  <a:pt x="123" y="14434"/>
                </a:lnTo>
                <a:lnTo>
                  <a:pt x="221" y="14654"/>
                </a:lnTo>
                <a:lnTo>
                  <a:pt x="318" y="14825"/>
                </a:lnTo>
                <a:lnTo>
                  <a:pt x="440" y="15020"/>
                </a:lnTo>
                <a:lnTo>
                  <a:pt x="563" y="15191"/>
                </a:lnTo>
                <a:lnTo>
                  <a:pt x="709" y="15362"/>
                </a:lnTo>
                <a:lnTo>
                  <a:pt x="880" y="15509"/>
                </a:lnTo>
                <a:lnTo>
                  <a:pt x="1051" y="15631"/>
                </a:lnTo>
                <a:lnTo>
                  <a:pt x="1246" y="15753"/>
                </a:lnTo>
                <a:lnTo>
                  <a:pt x="1442" y="15875"/>
                </a:lnTo>
                <a:lnTo>
                  <a:pt x="1637" y="15948"/>
                </a:lnTo>
                <a:lnTo>
                  <a:pt x="1857" y="16022"/>
                </a:lnTo>
                <a:lnTo>
                  <a:pt x="2052" y="16046"/>
                </a:lnTo>
                <a:lnTo>
                  <a:pt x="2272" y="16070"/>
                </a:lnTo>
                <a:lnTo>
                  <a:pt x="2541" y="16046"/>
                </a:lnTo>
                <a:lnTo>
                  <a:pt x="2785" y="15973"/>
                </a:lnTo>
                <a:lnTo>
                  <a:pt x="3005" y="15875"/>
                </a:lnTo>
                <a:lnTo>
                  <a:pt x="3200" y="15704"/>
                </a:lnTo>
                <a:lnTo>
                  <a:pt x="3371" y="15509"/>
                </a:lnTo>
                <a:lnTo>
                  <a:pt x="3493" y="15289"/>
                </a:lnTo>
                <a:lnTo>
                  <a:pt x="3567" y="15094"/>
                </a:lnTo>
                <a:lnTo>
                  <a:pt x="3615" y="14874"/>
                </a:lnTo>
                <a:lnTo>
                  <a:pt x="3689" y="14654"/>
                </a:lnTo>
                <a:lnTo>
                  <a:pt x="3762" y="14459"/>
                </a:lnTo>
                <a:lnTo>
                  <a:pt x="3860" y="14239"/>
                </a:lnTo>
                <a:lnTo>
                  <a:pt x="4031" y="14068"/>
                </a:lnTo>
                <a:lnTo>
                  <a:pt x="4299" y="13824"/>
                </a:lnTo>
                <a:lnTo>
                  <a:pt x="4544" y="13628"/>
                </a:lnTo>
                <a:lnTo>
                  <a:pt x="4763" y="13530"/>
                </a:lnTo>
                <a:lnTo>
                  <a:pt x="4959" y="13482"/>
                </a:lnTo>
                <a:lnTo>
                  <a:pt x="5154" y="13482"/>
                </a:lnTo>
                <a:lnTo>
                  <a:pt x="5325" y="13530"/>
                </a:lnTo>
                <a:lnTo>
                  <a:pt x="5496" y="13653"/>
                </a:lnTo>
                <a:lnTo>
                  <a:pt x="5667" y="13775"/>
                </a:lnTo>
                <a:lnTo>
                  <a:pt x="5838" y="13970"/>
                </a:lnTo>
                <a:lnTo>
                  <a:pt x="6009" y="14165"/>
                </a:lnTo>
                <a:lnTo>
                  <a:pt x="6375" y="14654"/>
                </a:lnTo>
                <a:lnTo>
                  <a:pt x="6815" y="15191"/>
                </a:lnTo>
                <a:lnTo>
                  <a:pt x="7059" y="15484"/>
                </a:lnTo>
                <a:lnTo>
                  <a:pt x="7328" y="15777"/>
                </a:lnTo>
                <a:lnTo>
                  <a:pt x="7474" y="15899"/>
                </a:lnTo>
                <a:lnTo>
                  <a:pt x="7670" y="15997"/>
                </a:lnTo>
                <a:lnTo>
                  <a:pt x="7841" y="16046"/>
                </a:lnTo>
                <a:lnTo>
                  <a:pt x="8036" y="16070"/>
                </a:lnTo>
                <a:lnTo>
                  <a:pt x="8134" y="16046"/>
                </a:lnTo>
                <a:lnTo>
                  <a:pt x="8280" y="15973"/>
                </a:lnTo>
                <a:lnTo>
                  <a:pt x="8744" y="15704"/>
                </a:lnTo>
                <a:lnTo>
                  <a:pt x="9013" y="15533"/>
                </a:lnTo>
                <a:lnTo>
                  <a:pt x="9306" y="15313"/>
                </a:lnTo>
                <a:lnTo>
                  <a:pt x="9623" y="15094"/>
                </a:lnTo>
                <a:lnTo>
                  <a:pt x="9917" y="14825"/>
                </a:lnTo>
                <a:lnTo>
                  <a:pt x="10185" y="14556"/>
                </a:lnTo>
                <a:lnTo>
                  <a:pt x="10429" y="14263"/>
                </a:lnTo>
                <a:lnTo>
                  <a:pt x="10625" y="13970"/>
                </a:lnTo>
                <a:lnTo>
                  <a:pt x="10698" y="13824"/>
                </a:lnTo>
                <a:lnTo>
                  <a:pt x="10747" y="13653"/>
                </a:lnTo>
                <a:lnTo>
                  <a:pt x="10796" y="13506"/>
                </a:lnTo>
                <a:lnTo>
                  <a:pt x="10820" y="13359"/>
                </a:lnTo>
                <a:lnTo>
                  <a:pt x="10820" y="13213"/>
                </a:lnTo>
                <a:lnTo>
                  <a:pt x="10796" y="13042"/>
                </a:lnTo>
                <a:lnTo>
                  <a:pt x="10747" y="12895"/>
                </a:lnTo>
                <a:lnTo>
                  <a:pt x="10674" y="12749"/>
                </a:lnTo>
                <a:lnTo>
                  <a:pt x="10576" y="12602"/>
                </a:lnTo>
                <a:lnTo>
                  <a:pt x="10454" y="12456"/>
                </a:lnTo>
                <a:lnTo>
                  <a:pt x="10258" y="12309"/>
                </a:lnTo>
                <a:lnTo>
                  <a:pt x="10063" y="12212"/>
                </a:lnTo>
                <a:lnTo>
                  <a:pt x="9868" y="12138"/>
                </a:lnTo>
                <a:lnTo>
                  <a:pt x="9648" y="12065"/>
                </a:lnTo>
                <a:lnTo>
                  <a:pt x="9428" y="12016"/>
                </a:lnTo>
                <a:lnTo>
                  <a:pt x="9208" y="11919"/>
                </a:lnTo>
                <a:lnTo>
                  <a:pt x="9013" y="11821"/>
                </a:lnTo>
                <a:lnTo>
                  <a:pt x="8818" y="11650"/>
                </a:lnTo>
                <a:lnTo>
                  <a:pt x="8647" y="11454"/>
                </a:lnTo>
                <a:lnTo>
                  <a:pt x="8549" y="11235"/>
                </a:lnTo>
                <a:lnTo>
                  <a:pt x="8476" y="10990"/>
                </a:lnTo>
                <a:lnTo>
                  <a:pt x="8451" y="10697"/>
                </a:lnTo>
                <a:lnTo>
                  <a:pt x="8476" y="10502"/>
                </a:lnTo>
                <a:lnTo>
                  <a:pt x="8500" y="10282"/>
                </a:lnTo>
                <a:lnTo>
                  <a:pt x="8573" y="10087"/>
                </a:lnTo>
                <a:lnTo>
                  <a:pt x="8647" y="9891"/>
                </a:lnTo>
                <a:lnTo>
                  <a:pt x="8744" y="9696"/>
                </a:lnTo>
                <a:lnTo>
                  <a:pt x="8866" y="9501"/>
                </a:lnTo>
                <a:lnTo>
                  <a:pt x="9013" y="9330"/>
                </a:lnTo>
                <a:lnTo>
                  <a:pt x="9159" y="9159"/>
                </a:lnTo>
                <a:lnTo>
                  <a:pt x="9330" y="9012"/>
                </a:lnTo>
                <a:lnTo>
                  <a:pt x="9501" y="8890"/>
                </a:lnTo>
                <a:lnTo>
                  <a:pt x="9672" y="8768"/>
                </a:lnTo>
                <a:lnTo>
                  <a:pt x="9868" y="8646"/>
                </a:lnTo>
                <a:lnTo>
                  <a:pt x="10063" y="8573"/>
                </a:lnTo>
                <a:lnTo>
                  <a:pt x="10283" y="8499"/>
                </a:lnTo>
                <a:lnTo>
                  <a:pt x="10503" y="8475"/>
                </a:lnTo>
                <a:lnTo>
                  <a:pt x="10698" y="8450"/>
                </a:lnTo>
                <a:lnTo>
                  <a:pt x="10967" y="8475"/>
                </a:lnTo>
                <a:lnTo>
                  <a:pt x="11211" y="8548"/>
                </a:lnTo>
                <a:lnTo>
                  <a:pt x="11455" y="8646"/>
                </a:lnTo>
                <a:lnTo>
                  <a:pt x="11651" y="8817"/>
                </a:lnTo>
                <a:lnTo>
                  <a:pt x="11822" y="9012"/>
                </a:lnTo>
                <a:lnTo>
                  <a:pt x="11944" y="9232"/>
                </a:lnTo>
                <a:lnTo>
                  <a:pt x="12017" y="9452"/>
                </a:lnTo>
                <a:lnTo>
                  <a:pt x="12090" y="9672"/>
                </a:lnTo>
                <a:lnTo>
                  <a:pt x="12139" y="9867"/>
                </a:lnTo>
                <a:lnTo>
                  <a:pt x="12212" y="10062"/>
                </a:lnTo>
                <a:lnTo>
                  <a:pt x="12310" y="10258"/>
                </a:lnTo>
                <a:lnTo>
                  <a:pt x="12457" y="10453"/>
                </a:lnTo>
                <a:lnTo>
                  <a:pt x="12603" y="10575"/>
                </a:lnTo>
                <a:lnTo>
                  <a:pt x="12750" y="10673"/>
                </a:lnTo>
                <a:lnTo>
                  <a:pt x="12896" y="10746"/>
                </a:lnTo>
                <a:lnTo>
                  <a:pt x="13043" y="10795"/>
                </a:lnTo>
                <a:lnTo>
                  <a:pt x="13214" y="10819"/>
                </a:lnTo>
                <a:lnTo>
                  <a:pt x="13360" y="10819"/>
                </a:lnTo>
                <a:lnTo>
                  <a:pt x="13507" y="10795"/>
                </a:lnTo>
                <a:lnTo>
                  <a:pt x="13653" y="10746"/>
                </a:lnTo>
                <a:lnTo>
                  <a:pt x="13824" y="10697"/>
                </a:lnTo>
                <a:lnTo>
                  <a:pt x="13971" y="10624"/>
                </a:lnTo>
                <a:lnTo>
                  <a:pt x="14264" y="10429"/>
                </a:lnTo>
                <a:lnTo>
                  <a:pt x="14557" y="10184"/>
                </a:lnTo>
                <a:lnTo>
                  <a:pt x="14826" y="9916"/>
                </a:lnTo>
                <a:lnTo>
                  <a:pt x="15094" y="9623"/>
                </a:lnTo>
                <a:lnTo>
                  <a:pt x="15314" y="9305"/>
                </a:lnTo>
                <a:lnTo>
                  <a:pt x="15534" y="9012"/>
                </a:lnTo>
                <a:lnTo>
                  <a:pt x="15705" y="8744"/>
                </a:lnTo>
                <a:lnTo>
                  <a:pt x="15973" y="8279"/>
                </a:lnTo>
                <a:lnTo>
                  <a:pt x="16047" y="8133"/>
                </a:lnTo>
                <a:lnTo>
                  <a:pt x="16071" y="8035"/>
                </a:lnTo>
                <a:lnTo>
                  <a:pt x="16047" y="7840"/>
                </a:lnTo>
                <a:lnTo>
                  <a:pt x="15998" y="7669"/>
                </a:lnTo>
                <a:lnTo>
                  <a:pt x="15900" y="7474"/>
                </a:lnTo>
                <a:lnTo>
                  <a:pt x="15778" y="7327"/>
                </a:lnTo>
                <a:lnTo>
                  <a:pt x="15485" y="7058"/>
                </a:lnTo>
                <a:lnTo>
                  <a:pt x="15192" y="6814"/>
                </a:lnTo>
                <a:lnTo>
                  <a:pt x="14655" y="6374"/>
                </a:lnTo>
                <a:lnTo>
                  <a:pt x="14166" y="6008"/>
                </a:lnTo>
                <a:lnTo>
                  <a:pt x="13971" y="5837"/>
                </a:lnTo>
                <a:lnTo>
                  <a:pt x="13775" y="5666"/>
                </a:lnTo>
                <a:lnTo>
                  <a:pt x="13653" y="5495"/>
                </a:lnTo>
                <a:lnTo>
                  <a:pt x="13531" y="5324"/>
                </a:lnTo>
                <a:lnTo>
                  <a:pt x="13482" y="5153"/>
                </a:lnTo>
                <a:lnTo>
                  <a:pt x="13482" y="4958"/>
                </a:lnTo>
                <a:lnTo>
                  <a:pt x="13531" y="4763"/>
                </a:lnTo>
                <a:lnTo>
                  <a:pt x="13629" y="4543"/>
                </a:lnTo>
                <a:lnTo>
                  <a:pt x="13800" y="4299"/>
                </a:lnTo>
                <a:lnTo>
                  <a:pt x="14068" y="4030"/>
                </a:lnTo>
                <a:lnTo>
                  <a:pt x="14239" y="3859"/>
                </a:lnTo>
                <a:lnTo>
                  <a:pt x="14435" y="3761"/>
                </a:lnTo>
                <a:lnTo>
                  <a:pt x="14655" y="3688"/>
                </a:lnTo>
                <a:lnTo>
                  <a:pt x="14850" y="3639"/>
                </a:lnTo>
                <a:lnTo>
                  <a:pt x="15070" y="3590"/>
                </a:lnTo>
                <a:lnTo>
                  <a:pt x="15290" y="3493"/>
                </a:lnTo>
                <a:lnTo>
                  <a:pt x="15485" y="3370"/>
                </a:lnTo>
                <a:lnTo>
                  <a:pt x="15705" y="3199"/>
                </a:lnTo>
                <a:lnTo>
                  <a:pt x="15876" y="3004"/>
                </a:lnTo>
                <a:lnTo>
                  <a:pt x="15973" y="2784"/>
                </a:lnTo>
                <a:lnTo>
                  <a:pt x="16047" y="2540"/>
                </a:lnTo>
                <a:lnTo>
                  <a:pt x="16071" y="2271"/>
                </a:lnTo>
                <a:lnTo>
                  <a:pt x="16047" y="2052"/>
                </a:lnTo>
                <a:lnTo>
                  <a:pt x="16022" y="1832"/>
                </a:lnTo>
                <a:lnTo>
                  <a:pt x="15949" y="1636"/>
                </a:lnTo>
                <a:lnTo>
                  <a:pt x="15851" y="1417"/>
                </a:lnTo>
                <a:lnTo>
                  <a:pt x="15754" y="1246"/>
                </a:lnTo>
                <a:lnTo>
                  <a:pt x="15632" y="1050"/>
                </a:lnTo>
                <a:lnTo>
                  <a:pt x="15509" y="879"/>
                </a:lnTo>
                <a:lnTo>
                  <a:pt x="15363" y="708"/>
                </a:lnTo>
                <a:lnTo>
                  <a:pt x="15192" y="562"/>
                </a:lnTo>
                <a:lnTo>
                  <a:pt x="15021" y="440"/>
                </a:lnTo>
                <a:lnTo>
                  <a:pt x="14826" y="318"/>
                </a:lnTo>
                <a:lnTo>
                  <a:pt x="14630" y="195"/>
                </a:lnTo>
                <a:lnTo>
                  <a:pt x="14435" y="122"/>
                </a:lnTo>
                <a:lnTo>
                  <a:pt x="14215" y="49"/>
                </a:lnTo>
                <a:lnTo>
                  <a:pt x="14020" y="24"/>
                </a:lnTo>
                <a:lnTo>
                  <a:pt x="13800" y="0"/>
                </a:lnTo>
                <a:lnTo>
                  <a:pt x="13531" y="24"/>
                </a:lnTo>
                <a:lnTo>
                  <a:pt x="13287" y="98"/>
                </a:lnTo>
                <a:lnTo>
                  <a:pt x="13067" y="195"/>
                </a:lnTo>
                <a:lnTo>
                  <a:pt x="12872" y="366"/>
                </a:lnTo>
                <a:lnTo>
                  <a:pt x="12701" y="562"/>
                </a:lnTo>
                <a:lnTo>
                  <a:pt x="12579" y="782"/>
                </a:lnTo>
                <a:lnTo>
                  <a:pt x="12505" y="977"/>
                </a:lnTo>
                <a:lnTo>
                  <a:pt x="12457" y="1197"/>
                </a:lnTo>
                <a:lnTo>
                  <a:pt x="12383" y="1417"/>
                </a:lnTo>
                <a:lnTo>
                  <a:pt x="12310" y="1612"/>
                </a:lnTo>
                <a:lnTo>
                  <a:pt x="12212" y="1832"/>
                </a:lnTo>
                <a:lnTo>
                  <a:pt x="12041" y="2003"/>
                </a:lnTo>
                <a:lnTo>
                  <a:pt x="11773" y="2271"/>
                </a:lnTo>
                <a:lnTo>
                  <a:pt x="11528" y="2442"/>
                </a:lnTo>
                <a:lnTo>
                  <a:pt x="11309" y="2540"/>
                </a:lnTo>
                <a:lnTo>
                  <a:pt x="11113" y="2589"/>
                </a:lnTo>
                <a:lnTo>
                  <a:pt x="10918" y="2589"/>
                </a:lnTo>
                <a:lnTo>
                  <a:pt x="10747" y="2540"/>
                </a:lnTo>
                <a:lnTo>
                  <a:pt x="10576" y="2418"/>
                </a:lnTo>
                <a:lnTo>
                  <a:pt x="10405" y="2296"/>
                </a:lnTo>
                <a:lnTo>
                  <a:pt x="10234" y="2100"/>
                </a:lnTo>
                <a:lnTo>
                  <a:pt x="10063" y="1905"/>
                </a:lnTo>
                <a:lnTo>
                  <a:pt x="9697" y="1417"/>
                </a:lnTo>
                <a:lnTo>
                  <a:pt x="9257" y="879"/>
                </a:lnTo>
                <a:lnTo>
                  <a:pt x="9013" y="586"/>
                </a:lnTo>
                <a:lnTo>
                  <a:pt x="8744" y="293"/>
                </a:lnTo>
                <a:lnTo>
                  <a:pt x="8598" y="171"/>
                </a:lnTo>
                <a:lnTo>
                  <a:pt x="8402" y="73"/>
                </a:lnTo>
                <a:lnTo>
                  <a:pt x="8231" y="24"/>
                </a:lnTo>
                <a:lnTo>
                  <a:pt x="8036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346836-0683-41D8-88D5-9838848AC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1" y="207319"/>
            <a:ext cx="1197732" cy="119773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8437" y="551566"/>
            <a:ext cx="733886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solidFill>
                  <a:srgbClr val="FFB600"/>
                </a:solidFill>
                <a:latin typeface="Raleway ExtraBold" panose="020B0604020202020204" charset="0"/>
              </a:rPr>
              <a:t>Disadvantages of Game </a:t>
            </a:r>
          </a:p>
          <a:p>
            <a:r>
              <a:rPr lang="en-US" sz="4800" b="1" dirty="0">
                <a:solidFill>
                  <a:srgbClr val="FFB600"/>
                </a:solidFill>
                <a:latin typeface="Raleway ExtraBold" panose="020B0604020202020204" charset="0"/>
              </a:rPr>
              <a:t>theory </a:t>
            </a:r>
            <a:endParaRPr lang="en-AU" sz="4800" dirty="0">
              <a:latin typeface="Raleway ExtraBold" panose="020B060402020202020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2000" y="2461435"/>
            <a:ext cx="6152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AU" sz="2800" dirty="0">
                <a:solidFill>
                  <a:schemeClr val="bg2"/>
                </a:solidFill>
                <a:latin typeface="Raleway ExtraBold" panose="020B0604020202020204" charset="0"/>
              </a:rPr>
              <a:t>Complicated implementation</a:t>
            </a:r>
          </a:p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AU" sz="2800" dirty="0">
                <a:solidFill>
                  <a:schemeClr val="bg2"/>
                </a:solidFill>
                <a:latin typeface="Raleway ExtraBold" panose="020B0604020202020204" charset="0"/>
              </a:rPr>
              <a:t>high complexity in comparison </a:t>
            </a:r>
          </a:p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AU" sz="2800" dirty="0">
                <a:solidFill>
                  <a:schemeClr val="bg2"/>
                </a:solidFill>
                <a:latin typeface="Raleway ExtraBold" panose="020B0604020202020204" charset="0"/>
              </a:rPr>
              <a:t>Not applicable for bigger sizes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819" y="1335413"/>
            <a:ext cx="1571625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build="p"/>
      <p:bldP spid="134" grpId="1" build="p"/>
      <p:bldP spid="135" grpId="0"/>
      <p:bldP spid="135" grpId="1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1"/>
          <p:cNvSpPr txBox="1">
            <a:spLocks noGrp="1"/>
          </p:cNvSpPr>
          <p:nvPr>
            <p:ph type="title"/>
          </p:nvPr>
        </p:nvSpPr>
        <p:spPr>
          <a:xfrm>
            <a:off x="700800" y="547651"/>
            <a:ext cx="38712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800" dirty="0">
                <a:solidFill>
                  <a:srgbClr val="FFB600"/>
                </a:solidFill>
              </a:rPr>
              <a:t>Circular</a:t>
            </a:r>
            <a:r>
              <a:rPr lang="en-US" sz="4800" dirty="0"/>
              <a:t> </a:t>
            </a:r>
            <a:r>
              <a:rPr lang="en-US" sz="4800" dirty="0">
                <a:solidFill>
                  <a:srgbClr val="FFC000"/>
                </a:solidFill>
              </a:rPr>
              <a:t>Tic Tac Toe</a:t>
            </a:r>
            <a:endParaRPr sz="4800" dirty="0">
              <a:solidFill>
                <a:srgbClr val="FFC000"/>
              </a:solidFill>
            </a:endParaRPr>
          </a:p>
        </p:txBody>
      </p:sp>
      <p:sp>
        <p:nvSpPr>
          <p:cNvPr id="154" name="Google Shape;154;p21"/>
          <p:cNvSpPr txBox="1">
            <a:spLocks noGrp="1"/>
          </p:cNvSpPr>
          <p:nvPr>
            <p:ph type="body" idx="1"/>
          </p:nvPr>
        </p:nvSpPr>
        <p:spPr>
          <a:xfrm>
            <a:off x="691335" y="2608072"/>
            <a:ext cx="3871200" cy="14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dirty="0"/>
              <a:t>Circular tic tac toe is played on a circular board that has been divided in a natural way into 32 squares. Players alternate turns in which they may place a piece at any unoccupied square.</a:t>
            </a:r>
            <a:endParaRPr dirty="0"/>
          </a:p>
        </p:txBody>
      </p:sp>
      <p:sp>
        <p:nvSpPr>
          <p:cNvPr id="156" name="Google Shape;156;p2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grpSp>
        <p:nvGrpSpPr>
          <p:cNvPr id="157" name="Google Shape;157;p21"/>
          <p:cNvGrpSpPr/>
          <p:nvPr/>
        </p:nvGrpSpPr>
        <p:grpSpPr>
          <a:xfrm>
            <a:off x="8120067" y="370812"/>
            <a:ext cx="729938" cy="641867"/>
            <a:chOff x="1928175" y="312600"/>
            <a:chExt cx="425000" cy="373700"/>
          </a:xfrm>
        </p:grpSpPr>
        <p:sp>
          <p:nvSpPr>
            <p:cNvPr id="158" name="Google Shape;158;p21"/>
            <p:cNvSpPr/>
            <p:nvPr/>
          </p:nvSpPr>
          <p:spPr>
            <a:xfrm>
              <a:off x="1928175" y="312600"/>
              <a:ext cx="425000" cy="373700"/>
            </a:xfrm>
            <a:custGeom>
              <a:avLst/>
              <a:gdLst/>
              <a:ahLst/>
              <a:cxnLst/>
              <a:rect l="l" t="t" r="r" b="b"/>
              <a:pathLst>
                <a:path w="17000" h="14948" extrusionOk="0">
                  <a:moveTo>
                    <a:pt x="16022" y="978"/>
                  </a:moveTo>
                  <a:lnTo>
                    <a:pt x="16022" y="13971"/>
                  </a:lnTo>
                  <a:lnTo>
                    <a:pt x="978" y="13971"/>
                  </a:lnTo>
                  <a:lnTo>
                    <a:pt x="978" y="978"/>
                  </a:lnTo>
                  <a:close/>
                  <a:moveTo>
                    <a:pt x="782" y="1"/>
                  </a:moveTo>
                  <a:lnTo>
                    <a:pt x="636" y="25"/>
                  </a:lnTo>
                  <a:lnTo>
                    <a:pt x="489" y="74"/>
                  </a:lnTo>
                  <a:lnTo>
                    <a:pt x="343" y="147"/>
                  </a:lnTo>
                  <a:lnTo>
                    <a:pt x="221" y="245"/>
                  </a:lnTo>
                  <a:lnTo>
                    <a:pt x="123" y="343"/>
                  </a:lnTo>
                  <a:lnTo>
                    <a:pt x="74" y="489"/>
                  </a:lnTo>
                  <a:lnTo>
                    <a:pt x="25" y="636"/>
                  </a:lnTo>
                  <a:lnTo>
                    <a:pt x="1" y="782"/>
                  </a:lnTo>
                  <a:lnTo>
                    <a:pt x="1" y="14166"/>
                  </a:lnTo>
                  <a:lnTo>
                    <a:pt x="25" y="14313"/>
                  </a:lnTo>
                  <a:lnTo>
                    <a:pt x="74" y="14459"/>
                  </a:lnTo>
                  <a:lnTo>
                    <a:pt x="123" y="14606"/>
                  </a:lnTo>
                  <a:lnTo>
                    <a:pt x="221" y="14703"/>
                  </a:lnTo>
                  <a:lnTo>
                    <a:pt x="343" y="14801"/>
                  </a:lnTo>
                  <a:lnTo>
                    <a:pt x="489" y="14874"/>
                  </a:lnTo>
                  <a:lnTo>
                    <a:pt x="636" y="14923"/>
                  </a:lnTo>
                  <a:lnTo>
                    <a:pt x="782" y="14948"/>
                  </a:lnTo>
                  <a:lnTo>
                    <a:pt x="16218" y="14948"/>
                  </a:lnTo>
                  <a:lnTo>
                    <a:pt x="16364" y="14923"/>
                  </a:lnTo>
                  <a:lnTo>
                    <a:pt x="16511" y="14874"/>
                  </a:lnTo>
                  <a:lnTo>
                    <a:pt x="16657" y="14801"/>
                  </a:lnTo>
                  <a:lnTo>
                    <a:pt x="16779" y="14703"/>
                  </a:lnTo>
                  <a:lnTo>
                    <a:pt x="16877" y="14606"/>
                  </a:lnTo>
                  <a:lnTo>
                    <a:pt x="16926" y="14459"/>
                  </a:lnTo>
                  <a:lnTo>
                    <a:pt x="16975" y="14313"/>
                  </a:lnTo>
                  <a:lnTo>
                    <a:pt x="16999" y="14166"/>
                  </a:lnTo>
                  <a:lnTo>
                    <a:pt x="16999" y="782"/>
                  </a:lnTo>
                  <a:lnTo>
                    <a:pt x="16975" y="636"/>
                  </a:lnTo>
                  <a:lnTo>
                    <a:pt x="16926" y="489"/>
                  </a:lnTo>
                  <a:lnTo>
                    <a:pt x="16877" y="343"/>
                  </a:lnTo>
                  <a:lnTo>
                    <a:pt x="16779" y="245"/>
                  </a:lnTo>
                  <a:lnTo>
                    <a:pt x="16657" y="147"/>
                  </a:lnTo>
                  <a:lnTo>
                    <a:pt x="16511" y="74"/>
                  </a:lnTo>
                  <a:lnTo>
                    <a:pt x="16364" y="25"/>
                  </a:lnTo>
                  <a:lnTo>
                    <a:pt x="16218" y="1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1"/>
            <p:cNvSpPr/>
            <p:nvPr/>
          </p:nvSpPr>
          <p:spPr>
            <a:xfrm>
              <a:off x="1964825" y="349250"/>
              <a:ext cx="351700" cy="300425"/>
            </a:xfrm>
            <a:custGeom>
              <a:avLst/>
              <a:gdLst/>
              <a:ahLst/>
              <a:cxnLst/>
              <a:rect l="l" t="t" r="r" b="b"/>
              <a:pathLst>
                <a:path w="14068" h="12017" extrusionOk="0">
                  <a:moveTo>
                    <a:pt x="10111" y="1563"/>
                  </a:moveTo>
                  <a:lnTo>
                    <a:pt x="10307" y="1588"/>
                  </a:lnTo>
                  <a:lnTo>
                    <a:pt x="10502" y="1612"/>
                  </a:lnTo>
                  <a:lnTo>
                    <a:pt x="10697" y="1661"/>
                  </a:lnTo>
                  <a:lnTo>
                    <a:pt x="10868" y="1734"/>
                  </a:lnTo>
                  <a:lnTo>
                    <a:pt x="11039" y="1807"/>
                  </a:lnTo>
                  <a:lnTo>
                    <a:pt x="11186" y="1905"/>
                  </a:lnTo>
                  <a:lnTo>
                    <a:pt x="11357" y="2027"/>
                  </a:lnTo>
                  <a:lnTo>
                    <a:pt x="11479" y="2149"/>
                  </a:lnTo>
                  <a:lnTo>
                    <a:pt x="11625" y="2271"/>
                  </a:lnTo>
                  <a:lnTo>
                    <a:pt x="11723" y="2442"/>
                  </a:lnTo>
                  <a:lnTo>
                    <a:pt x="11821" y="2589"/>
                  </a:lnTo>
                  <a:lnTo>
                    <a:pt x="11894" y="2760"/>
                  </a:lnTo>
                  <a:lnTo>
                    <a:pt x="11967" y="2955"/>
                  </a:lnTo>
                  <a:lnTo>
                    <a:pt x="12016" y="3126"/>
                  </a:lnTo>
                  <a:lnTo>
                    <a:pt x="12041" y="3322"/>
                  </a:lnTo>
                  <a:lnTo>
                    <a:pt x="12065" y="3517"/>
                  </a:lnTo>
                  <a:lnTo>
                    <a:pt x="12041" y="3737"/>
                  </a:lnTo>
                  <a:lnTo>
                    <a:pt x="12016" y="3908"/>
                  </a:lnTo>
                  <a:lnTo>
                    <a:pt x="11967" y="4103"/>
                  </a:lnTo>
                  <a:lnTo>
                    <a:pt x="11894" y="4274"/>
                  </a:lnTo>
                  <a:lnTo>
                    <a:pt x="11821" y="4445"/>
                  </a:lnTo>
                  <a:lnTo>
                    <a:pt x="11723" y="4616"/>
                  </a:lnTo>
                  <a:lnTo>
                    <a:pt x="11625" y="4763"/>
                  </a:lnTo>
                  <a:lnTo>
                    <a:pt x="11479" y="4909"/>
                  </a:lnTo>
                  <a:lnTo>
                    <a:pt x="11357" y="5031"/>
                  </a:lnTo>
                  <a:lnTo>
                    <a:pt x="11186" y="5153"/>
                  </a:lnTo>
                  <a:lnTo>
                    <a:pt x="11039" y="5251"/>
                  </a:lnTo>
                  <a:lnTo>
                    <a:pt x="10868" y="5324"/>
                  </a:lnTo>
                  <a:lnTo>
                    <a:pt x="10697" y="5398"/>
                  </a:lnTo>
                  <a:lnTo>
                    <a:pt x="10502" y="5446"/>
                  </a:lnTo>
                  <a:lnTo>
                    <a:pt x="10307" y="5471"/>
                  </a:lnTo>
                  <a:lnTo>
                    <a:pt x="9916" y="5471"/>
                  </a:lnTo>
                  <a:lnTo>
                    <a:pt x="9720" y="5446"/>
                  </a:lnTo>
                  <a:lnTo>
                    <a:pt x="9525" y="5398"/>
                  </a:lnTo>
                  <a:lnTo>
                    <a:pt x="9354" y="5324"/>
                  </a:lnTo>
                  <a:lnTo>
                    <a:pt x="9183" y="5251"/>
                  </a:lnTo>
                  <a:lnTo>
                    <a:pt x="9012" y="5153"/>
                  </a:lnTo>
                  <a:lnTo>
                    <a:pt x="8866" y="5031"/>
                  </a:lnTo>
                  <a:lnTo>
                    <a:pt x="8719" y="4909"/>
                  </a:lnTo>
                  <a:lnTo>
                    <a:pt x="8597" y="4763"/>
                  </a:lnTo>
                  <a:lnTo>
                    <a:pt x="8475" y="4616"/>
                  </a:lnTo>
                  <a:lnTo>
                    <a:pt x="8377" y="4445"/>
                  </a:lnTo>
                  <a:lnTo>
                    <a:pt x="8304" y="4274"/>
                  </a:lnTo>
                  <a:lnTo>
                    <a:pt x="8231" y="4103"/>
                  </a:lnTo>
                  <a:lnTo>
                    <a:pt x="8182" y="3908"/>
                  </a:lnTo>
                  <a:lnTo>
                    <a:pt x="8157" y="3737"/>
                  </a:lnTo>
                  <a:lnTo>
                    <a:pt x="8157" y="3517"/>
                  </a:lnTo>
                  <a:lnTo>
                    <a:pt x="8157" y="3322"/>
                  </a:lnTo>
                  <a:lnTo>
                    <a:pt x="8182" y="3126"/>
                  </a:lnTo>
                  <a:lnTo>
                    <a:pt x="8231" y="2955"/>
                  </a:lnTo>
                  <a:lnTo>
                    <a:pt x="8304" y="2760"/>
                  </a:lnTo>
                  <a:lnTo>
                    <a:pt x="8377" y="2589"/>
                  </a:lnTo>
                  <a:lnTo>
                    <a:pt x="8475" y="2442"/>
                  </a:lnTo>
                  <a:lnTo>
                    <a:pt x="8597" y="2271"/>
                  </a:lnTo>
                  <a:lnTo>
                    <a:pt x="8719" y="2149"/>
                  </a:lnTo>
                  <a:lnTo>
                    <a:pt x="8866" y="2027"/>
                  </a:lnTo>
                  <a:lnTo>
                    <a:pt x="9012" y="1905"/>
                  </a:lnTo>
                  <a:lnTo>
                    <a:pt x="9183" y="1807"/>
                  </a:lnTo>
                  <a:lnTo>
                    <a:pt x="9354" y="1734"/>
                  </a:lnTo>
                  <a:lnTo>
                    <a:pt x="9525" y="1661"/>
                  </a:lnTo>
                  <a:lnTo>
                    <a:pt x="9720" y="1612"/>
                  </a:lnTo>
                  <a:lnTo>
                    <a:pt x="9916" y="1588"/>
                  </a:lnTo>
                  <a:lnTo>
                    <a:pt x="10111" y="1563"/>
                  </a:lnTo>
                  <a:close/>
                  <a:moveTo>
                    <a:pt x="0" y="0"/>
                  </a:moveTo>
                  <a:lnTo>
                    <a:pt x="0" y="9232"/>
                  </a:lnTo>
                  <a:lnTo>
                    <a:pt x="3248" y="5080"/>
                  </a:lnTo>
                  <a:lnTo>
                    <a:pt x="3346" y="4958"/>
                  </a:lnTo>
                  <a:lnTo>
                    <a:pt x="3468" y="4885"/>
                  </a:lnTo>
                  <a:lnTo>
                    <a:pt x="3590" y="4836"/>
                  </a:lnTo>
                  <a:lnTo>
                    <a:pt x="3737" y="4811"/>
                  </a:lnTo>
                  <a:lnTo>
                    <a:pt x="3859" y="4836"/>
                  </a:lnTo>
                  <a:lnTo>
                    <a:pt x="4005" y="4885"/>
                  </a:lnTo>
                  <a:lnTo>
                    <a:pt x="4128" y="4958"/>
                  </a:lnTo>
                  <a:lnTo>
                    <a:pt x="4225" y="5080"/>
                  </a:lnTo>
                  <a:lnTo>
                    <a:pt x="9647" y="12016"/>
                  </a:lnTo>
                  <a:lnTo>
                    <a:pt x="10233" y="12016"/>
                  </a:lnTo>
                  <a:lnTo>
                    <a:pt x="10087" y="11772"/>
                  </a:lnTo>
                  <a:lnTo>
                    <a:pt x="8157" y="9305"/>
                  </a:lnTo>
                  <a:lnTo>
                    <a:pt x="9403" y="7718"/>
                  </a:lnTo>
                  <a:lnTo>
                    <a:pt x="9501" y="7596"/>
                  </a:lnTo>
                  <a:lnTo>
                    <a:pt x="9623" y="7522"/>
                  </a:lnTo>
                  <a:lnTo>
                    <a:pt x="9745" y="7473"/>
                  </a:lnTo>
                  <a:lnTo>
                    <a:pt x="9891" y="7449"/>
                  </a:lnTo>
                  <a:lnTo>
                    <a:pt x="10014" y="7473"/>
                  </a:lnTo>
                  <a:lnTo>
                    <a:pt x="10160" y="7522"/>
                  </a:lnTo>
                  <a:lnTo>
                    <a:pt x="10282" y="7596"/>
                  </a:lnTo>
                  <a:lnTo>
                    <a:pt x="10380" y="7718"/>
                  </a:lnTo>
                  <a:lnTo>
                    <a:pt x="13750" y="12016"/>
                  </a:lnTo>
                  <a:lnTo>
                    <a:pt x="14068" y="12016"/>
                  </a:lnTo>
                  <a:lnTo>
                    <a:pt x="14068" y="0"/>
                  </a:lnTo>
                  <a:close/>
                </a:path>
              </a:pathLst>
            </a:custGeom>
            <a:solidFill>
              <a:srgbClr val="FFB6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30F0C82-BC1D-48FD-B142-441FEC990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1" y="207319"/>
            <a:ext cx="1197732" cy="119773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ED45201-72C4-4961-BFC3-DDB6F39B6840}"/>
              </a:ext>
            </a:extLst>
          </p:cNvPr>
          <p:cNvGrpSpPr/>
          <p:nvPr/>
        </p:nvGrpSpPr>
        <p:grpSpPr>
          <a:xfrm>
            <a:off x="5452523" y="1405051"/>
            <a:ext cx="3032512" cy="3032512"/>
            <a:chOff x="5452523" y="1405051"/>
            <a:chExt cx="3032512" cy="3032512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69446FD-6CB0-4D3D-9BF1-8D007041ACC3}"/>
                </a:ext>
              </a:extLst>
            </p:cNvPr>
            <p:cNvGrpSpPr/>
            <p:nvPr/>
          </p:nvGrpSpPr>
          <p:grpSpPr>
            <a:xfrm>
              <a:off x="5452523" y="1405051"/>
              <a:ext cx="3032512" cy="3032512"/>
              <a:chOff x="7843806" y="1409286"/>
              <a:chExt cx="4039427" cy="4039427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B646902B-F594-46CA-9F77-5617EB1DAFF3}"/>
                  </a:ext>
                </a:extLst>
              </p:cNvPr>
              <p:cNvSpPr/>
              <p:nvPr/>
            </p:nvSpPr>
            <p:spPr>
              <a:xfrm>
                <a:off x="7843806" y="1409286"/>
                <a:ext cx="4039427" cy="403942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BB969DCA-B7AA-4237-8FA4-1A527E964EFF}"/>
                  </a:ext>
                </a:extLst>
              </p:cNvPr>
              <p:cNvSpPr/>
              <p:nvPr/>
            </p:nvSpPr>
            <p:spPr>
              <a:xfrm>
                <a:off x="8364742" y="1863517"/>
                <a:ext cx="3041626" cy="3026052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0572BE36-DCE9-4061-AE2D-B5CE790B659E}"/>
                  </a:ext>
                </a:extLst>
              </p:cNvPr>
              <p:cNvSpPr/>
              <p:nvPr/>
            </p:nvSpPr>
            <p:spPr>
              <a:xfrm>
                <a:off x="8895191" y="2376273"/>
                <a:ext cx="1980728" cy="197058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C8B8DD1A-0D89-452B-A5A0-1AB3F6C10115}"/>
                  </a:ext>
                </a:extLst>
              </p:cNvPr>
              <p:cNvSpPr/>
              <p:nvPr/>
            </p:nvSpPr>
            <p:spPr>
              <a:xfrm>
                <a:off x="9350880" y="2866529"/>
                <a:ext cx="1025277" cy="102002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DB90CBF-AA0A-43FF-82D7-427A13F0EF58}"/>
                  </a:ext>
                </a:extLst>
              </p:cNvPr>
              <p:cNvCxnSpPr>
                <a:stCxn id="22" idx="0"/>
                <a:endCxn id="22" idx="4"/>
              </p:cNvCxnSpPr>
              <p:nvPr/>
            </p:nvCxnSpPr>
            <p:spPr>
              <a:xfrm>
                <a:off x="9863520" y="1409286"/>
                <a:ext cx="0" cy="403942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C4C5E802-5968-430C-BEE5-4FB4408D3315}"/>
                  </a:ext>
                </a:extLst>
              </p:cNvPr>
              <p:cNvCxnSpPr>
                <a:stCxn id="22" idx="1"/>
                <a:endCxn id="22" idx="5"/>
              </p:cNvCxnSpPr>
              <p:nvPr/>
            </p:nvCxnSpPr>
            <p:spPr>
              <a:xfrm>
                <a:off x="8435366" y="2000846"/>
                <a:ext cx="2856307" cy="285630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EAD599D8-8B1F-4175-BEC1-121FA0D4B475}"/>
                  </a:ext>
                </a:extLst>
              </p:cNvPr>
              <p:cNvCxnSpPr>
                <a:stCxn id="22" idx="7"/>
                <a:endCxn id="22" idx="3"/>
              </p:cNvCxnSpPr>
              <p:nvPr/>
            </p:nvCxnSpPr>
            <p:spPr>
              <a:xfrm flipH="1">
                <a:off x="8435366" y="2000846"/>
                <a:ext cx="2856307" cy="285630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B72B693A-EE50-49B6-91E9-C35A4A564872}"/>
                  </a:ext>
                </a:extLst>
              </p:cNvPr>
              <p:cNvCxnSpPr>
                <a:stCxn id="22" idx="2"/>
                <a:endCxn id="22" idx="6"/>
              </p:cNvCxnSpPr>
              <p:nvPr/>
            </p:nvCxnSpPr>
            <p:spPr>
              <a:xfrm>
                <a:off x="7843806" y="3429000"/>
                <a:ext cx="403942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4555F2CF-78C6-46D4-BA6D-FFAF5420533D}"/>
                </a:ext>
              </a:extLst>
            </p:cNvPr>
            <p:cNvSpPr txBox="1"/>
            <p:nvPr/>
          </p:nvSpPr>
          <p:spPr>
            <a:xfrm>
              <a:off x="6907340" y="29853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0</a:t>
              </a:r>
              <a:endParaRPr lang="en-US" sz="1200" b="1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EF03F15-8313-4EFE-A51E-F6D6B9357530}"/>
                </a:ext>
              </a:extLst>
            </p:cNvPr>
            <p:cNvSpPr txBox="1"/>
            <p:nvPr/>
          </p:nvSpPr>
          <p:spPr>
            <a:xfrm>
              <a:off x="7053518" y="2868911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</a:t>
              </a:r>
              <a:endParaRPr lang="en-US" sz="1200" b="1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1B64878-9FDD-4F8F-A68B-2D3A843293DD}"/>
                </a:ext>
              </a:extLst>
            </p:cNvPr>
            <p:cNvSpPr txBox="1"/>
            <p:nvPr/>
          </p:nvSpPr>
          <p:spPr>
            <a:xfrm>
              <a:off x="7075809" y="2674490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1F66716-1B8F-413B-B6CD-0D1FFF2C4813}"/>
                </a:ext>
              </a:extLst>
            </p:cNvPr>
            <p:cNvSpPr txBox="1"/>
            <p:nvPr/>
          </p:nvSpPr>
          <p:spPr>
            <a:xfrm>
              <a:off x="6921896" y="2516082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3</a:t>
              </a:r>
              <a:endParaRPr lang="en-US" sz="1200" b="1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FE28C77-E2C2-41FD-95E4-D0F390C8486E}"/>
                </a:ext>
              </a:extLst>
            </p:cNvPr>
            <p:cNvSpPr txBox="1"/>
            <p:nvPr/>
          </p:nvSpPr>
          <p:spPr>
            <a:xfrm>
              <a:off x="6737419" y="2520601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4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3CCF5BE-D1F0-4A0C-8AFA-05A0F7C2B869}"/>
                </a:ext>
              </a:extLst>
            </p:cNvPr>
            <p:cNvSpPr txBox="1"/>
            <p:nvPr/>
          </p:nvSpPr>
          <p:spPr>
            <a:xfrm>
              <a:off x="6562086" y="2652913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5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6C28BBF-2132-4F9C-B0A9-8B986BBB6058}"/>
                </a:ext>
              </a:extLst>
            </p:cNvPr>
            <p:cNvSpPr txBox="1"/>
            <p:nvPr/>
          </p:nvSpPr>
          <p:spPr>
            <a:xfrm>
              <a:off x="6579945" y="2874395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6</a:t>
              </a:r>
              <a:endParaRPr lang="en-US" sz="1200" b="1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BD000FD-245E-438E-A228-F49A9F1CE50C}"/>
                </a:ext>
              </a:extLst>
            </p:cNvPr>
            <p:cNvSpPr txBox="1"/>
            <p:nvPr/>
          </p:nvSpPr>
          <p:spPr>
            <a:xfrm>
              <a:off x="6733259" y="2977302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7</a:t>
              </a:r>
              <a:endParaRPr lang="en-US" sz="1200" b="1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8718334-C846-4337-A2DB-B1246D60BC27}"/>
                </a:ext>
              </a:extLst>
            </p:cNvPr>
            <p:cNvSpPr txBox="1"/>
            <p:nvPr/>
          </p:nvSpPr>
          <p:spPr>
            <a:xfrm>
              <a:off x="7021559" y="3257754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8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EB7874D-15CC-4A86-8ED3-D79A4FC53009}"/>
                </a:ext>
              </a:extLst>
            </p:cNvPr>
            <p:cNvSpPr txBox="1"/>
            <p:nvPr/>
          </p:nvSpPr>
          <p:spPr>
            <a:xfrm>
              <a:off x="6592059" y="3251713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15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AB82E33-453C-48BD-8F22-93CCAAE5A895}"/>
                </a:ext>
              </a:extLst>
            </p:cNvPr>
            <p:cNvSpPr txBox="1"/>
            <p:nvPr/>
          </p:nvSpPr>
          <p:spPr>
            <a:xfrm>
              <a:off x="6292967" y="2976203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14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151CD7B-777F-451D-8189-F77ED27B95DE}"/>
                </a:ext>
              </a:extLst>
            </p:cNvPr>
            <p:cNvSpPr txBox="1"/>
            <p:nvPr/>
          </p:nvSpPr>
          <p:spPr>
            <a:xfrm>
              <a:off x="7344665" y="2976722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9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B14D602-5835-42E7-9B89-DBBDE19B3283}"/>
                </a:ext>
              </a:extLst>
            </p:cNvPr>
            <p:cNvSpPr txBox="1"/>
            <p:nvPr/>
          </p:nvSpPr>
          <p:spPr>
            <a:xfrm>
              <a:off x="7351603" y="2559899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83A0AE1-03B0-4065-9316-ED45BA66963B}"/>
                </a:ext>
              </a:extLst>
            </p:cNvPr>
            <p:cNvSpPr txBox="1"/>
            <p:nvPr/>
          </p:nvSpPr>
          <p:spPr>
            <a:xfrm>
              <a:off x="7035313" y="2234271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11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3824CA0-428E-42D7-9EC4-0E2A5B4CFDC3}"/>
                </a:ext>
              </a:extLst>
            </p:cNvPr>
            <p:cNvSpPr txBox="1"/>
            <p:nvPr/>
          </p:nvSpPr>
          <p:spPr>
            <a:xfrm>
              <a:off x="6565770" y="2222836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12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707AEC6-D1EA-4449-A320-34C3D5906D77}"/>
                </a:ext>
              </a:extLst>
            </p:cNvPr>
            <p:cNvSpPr txBox="1"/>
            <p:nvPr/>
          </p:nvSpPr>
          <p:spPr>
            <a:xfrm>
              <a:off x="6267374" y="2564806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13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9412137-4216-4C7A-825F-197013E7F478}"/>
                </a:ext>
              </a:extLst>
            </p:cNvPr>
            <p:cNvSpPr txBox="1"/>
            <p:nvPr/>
          </p:nvSpPr>
          <p:spPr>
            <a:xfrm>
              <a:off x="7063435" y="3571072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16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3682468-8511-4631-8A45-3B33668117C8}"/>
                </a:ext>
              </a:extLst>
            </p:cNvPr>
            <p:cNvSpPr txBox="1"/>
            <p:nvPr/>
          </p:nvSpPr>
          <p:spPr>
            <a:xfrm>
              <a:off x="7591093" y="3139201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17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45C316C-0CD4-4C19-88B6-12158185AC89}"/>
                </a:ext>
              </a:extLst>
            </p:cNvPr>
            <p:cNvSpPr txBox="1"/>
            <p:nvPr/>
          </p:nvSpPr>
          <p:spPr>
            <a:xfrm>
              <a:off x="7664417" y="241734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18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94D3F49-73EF-4D79-BE33-6E6A6051815B}"/>
                </a:ext>
              </a:extLst>
            </p:cNvPr>
            <p:cNvSpPr txBox="1"/>
            <p:nvPr/>
          </p:nvSpPr>
          <p:spPr>
            <a:xfrm>
              <a:off x="7106364" y="1855216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19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612BA04-908E-494B-99F7-89BE4EDDCBE1}"/>
                </a:ext>
              </a:extLst>
            </p:cNvPr>
            <p:cNvSpPr txBox="1"/>
            <p:nvPr/>
          </p:nvSpPr>
          <p:spPr>
            <a:xfrm>
              <a:off x="6410807" y="1872762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20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86011BC0-F5D9-422A-94DB-3DF97E8EF31C}"/>
                </a:ext>
              </a:extLst>
            </p:cNvPr>
            <p:cNvSpPr txBox="1"/>
            <p:nvPr/>
          </p:nvSpPr>
          <p:spPr>
            <a:xfrm>
              <a:off x="5898420" y="2406010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21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BB1CBA11-7A2C-4ADA-A5A7-8540F88F4F2B}"/>
                </a:ext>
              </a:extLst>
            </p:cNvPr>
            <p:cNvSpPr txBox="1"/>
            <p:nvPr/>
          </p:nvSpPr>
          <p:spPr>
            <a:xfrm>
              <a:off x="5962419" y="3126927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22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0F4C72B8-4DCA-4F8F-BC62-C7A5173EA4EA}"/>
                </a:ext>
              </a:extLst>
            </p:cNvPr>
            <p:cNvSpPr txBox="1"/>
            <p:nvPr/>
          </p:nvSpPr>
          <p:spPr>
            <a:xfrm>
              <a:off x="6459093" y="3571736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23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39EF04B-3D62-4ED4-8010-39363F0CF938}"/>
                </a:ext>
              </a:extLst>
            </p:cNvPr>
            <p:cNvSpPr txBox="1"/>
            <p:nvPr/>
          </p:nvSpPr>
          <p:spPr>
            <a:xfrm>
              <a:off x="7245279" y="393678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24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625125F-69F8-4D0A-B930-62AF7AC8231E}"/>
                </a:ext>
              </a:extLst>
            </p:cNvPr>
            <p:cNvSpPr txBox="1"/>
            <p:nvPr/>
          </p:nvSpPr>
          <p:spPr>
            <a:xfrm>
              <a:off x="7960867" y="3302593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25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BB09D0F-F090-4B77-95B5-5C4BCEE4A88E}"/>
                </a:ext>
              </a:extLst>
            </p:cNvPr>
            <p:cNvSpPr txBox="1"/>
            <p:nvPr/>
          </p:nvSpPr>
          <p:spPr>
            <a:xfrm>
              <a:off x="8011078" y="2216991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96060D1-1AE0-44B9-B63B-212693725753}"/>
                </a:ext>
              </a:extLst>
            </p:cNvPr>
            <p:cNvSpPr txBox="1"/>
            <p:nvPr/>
          </p:nvSpPr>
          <p:spPr>
            <a:xfrm>
              <a:off x="7227287" y="1496536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27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EE4583D-A62E-49CE-921A-65EC980F1291}"/>
                </a:ext>
              </a:extLst>
            </p:cNvPr>
            <p:cNvSpPr txBox="1"/>
            <p:nvPr/>
          </p:nvSpPr>
          <p:spPr>
            <a:xfrm>
              <a:off x="6240983" y="152110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28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42477A6-E93C-49C8-A27C-21FA9A3F46E7}"/>
                </a:ext>
              </a:extLst>
            </p:cNvPr>
            <p:cNvSpPr txBox="1"/>
            <p:nvPr/>
          </p:nvSpPr>
          <p:spPr>
            <a:xfrm>
              <a:off x="5530246" y="2331520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29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3C9799B-1834-4955-B140-E3AB5244A0AD}"/>
                </a:ext>
              </a:extLst>
            </p:cNvPr>
            <p:cNvSpPr txBox="1"/>
            <p:nvPr/>
          </p:nvSpPr>
          <p:spPr>
            <a:xfrm>
              <a:off x="5542283" y="3291041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30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E8C4877-D197-4EF1-8885-8991D62B0D35}"/>
                </a:ext>
              </a:extLst>
            </p:cNvPr>
            <p:cNvSpPr txBox="1"/>
            <p:nvPr/>
          </p:nvSpPr>
          <p:spPr>
            <a:xfrm>
              <a:off x="6293762" y="393678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31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/>
      <p:bldP spid="15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3"/>
          <p:cNvSpPr txBox="1">
            <a:spLocks noGrp="1"/>
          </p:cNvSpPr>
          <p:nvPr>
            <p:ph type="title"/>
          </p:nvPr>
        </p:nvSpPr>
        <p:spPr>
          <a:xfrm>
            <a:off x="871800" y="912102"/>
            <a:ext cx="27117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rgbClr val="FFB600"/>
                </a:solidFill>
              </a:rPr>
              <a:t>Circular</a:t>
            </a:r>
            <a:r>
              <a:rPr lang="en-US" sz="3600" dirty="0"/>
              <a:t> Tic Tac Toe </a:t>
            </a:r>
            <a:r>
              <a:rPr lang="en-US" sz="3600" dirty="0">
                <a:solidFill>
                  <a:srgbClr val="FFB600"/>
                </a:solidFill>
              </a:rPr>
              <a:t>Winning </a:t>
            </a:r>
            <a:r>
              <a:rPr lang="en-US" sz="3600" dirty="0"/>
              <a:t>Cases</a:t>
            </a:r>
            <a:endParaRPr sz="3600" dirty="0"/>
          </a:p>
        </p:txBody>
      </p:sp>
      <p:sp>
        <p:nvSpPr>
          <p:cNvPr id="174" name="Google Shape;174;p23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3C978DC-872C-48F8-A850-CD3F9A4C323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2" b="2174"/>
          <a:stretch/>
        </p:blipFill>
        <p:spPr bwMode="auto">
          <a:xfrm>
            <a:off x="6612279" y="930551"/>
            <a:ext cx="1501270" cy="14555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92E038B-6EA6-4F81-A979-98484770E913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2" b="2609"/>
          <a:stretch/>
        </p:blipFill>
        <p:spPr bwMode="auto">
          <a:xfrm>
            <a:off x="4542744" y="447053"/>
            <a:ext cx="1501270" cy="14479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137B630-5972-4334-9F9E-C064E824AB82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75" b="4292"/>
          <a:stretch/>
        </p:blipFill>
        <p:spPr bwMode="auto">
          <a:xfrm>
            <a:off x="4542874" y="2348737"/>
            <a:ext cx="1501140" cy="14706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7F8F52A-9020-4B63-BEDA-873CB77C3565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t="12569" r="3309" b="3721"/>
          <a:stretch/>
        </p:blipFill>
        <p:spPr bwMode="auto">
          <a:xfrm>
            <a:off x="6685037" y="2689758"/>
            <a:ext cx="1392083" cy="14863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8373FF4-EF61-411C-8D8B-DE72E6EEFF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46268" y="183255"/>
            <a:ext cx="1197732" cy="11977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48CFAA-69F5-43EF-BC9E-17D9ABBB82A6}"/>
              </a:ext>
            </a:extLst>
          </p:cNvPr>
          <p:cNvSpPr txBox="1"/>
          <p:nvPr/>
        </p:nvSpPr>
        <p:spPr>
          <a:xfrm>
            <a:off x="4572000" y="1978236"/>
            <a:ext cx="14285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Spiral to the left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6BFA21-39A2-46DB-9094-D0B0DF095EA5}"/>
              </a:ext>
            </a:extLst>
          </p:cNvPr>
          <p:cNvSpPr txBox="1"/>
          <p:nvPr/>
        </p:nvSpPr>
        <p:spPr>
          <a:xfrm>
            <a:off x="6612279" y="2381981"/>
            <a:ext cx="15376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Spiral to the right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798C0C-3343-4934-83E5-3F8F81C2F165}"/>
              </a:ext>
            </a:extLst>
          </p:cNvPr>
          <p:cNvSpPr txBox="1"/>
          <p:nvPr/>
        </p:nvSpPr>
        <p:spPr>
          <a:xfrm>
            <a:off x="4405956" y="3942320"/>
            <a:ext cx="1774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Line from the center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3F47DF-0C4E-41AF-BAEA-CE83941BB08B}"/>
              </a:ext>
            </a:extLst>
          </p:cNvPr>
          <p:cNvSpPr txBox="1"/>
          <p:nvPr/>
        </p:nvSpPr>
        <p:spPr>
          <a:xfrm>
            <a:off x="6895207" y="4159071"/>
            <a:ext cx="9220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Half Ring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0"/>
      <p:bldP spid="5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925D31-FC38-4B52-AC19-1452A1CCE4F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E8A5BC-BC3E-4EF5-8CC8-4336E3B8D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6268" y="183255"/>
            <a:ext cx="1197732" cy="119773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B29C3B9-884F-461B-9A1A-5DDD52C8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338" y="892175"/>
            <a:ext cx="6865937" cy="857250"/>
          </a:xfrm>
        </p:spPr>
        <p:txBody>
          <a:bodyPr/>
          <a:lstStyle/>
          <a:p>
            <a:r>
              <a:rPr lang="en-AU" dirty="0">
                <a:solidFill>
                  <a:srgbClr val="FFC000"/>
                </a:solidFill>
              </a:rPr>
              <a:t>Algorithm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0FCC4C-31BC-4C1F-9AE3-259BC6080426}"/>
              </a:ext>
            </a:extLst>
          </p:cNvPr>
          <p:cNvSpPr txBox="1"/>
          <p:nvPr/>
        </p:nvSpPr>
        <p:spPr>
          <a:xfrm>
            <a:off x="922338" y="1969981"/>
            <a:ext cx="71130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chemeClr val="bg2"/>
                </a:solidFill>
                <a:latin typeface="Raleway Light" panose="020B0604020202020204" charset="0"/>
              </a:rPr>
              <a:t>Simply, There are 56 wining cases (32 half ring, 8 lines, 16 spirals) and for each cell, it contributes in some of them. The game state is represented by an array of 56 elements, for each play in a cell, we add/subtract according to the player type the contribution of that cell from the game state and we give each play a score (positive or negative) according to the effect that cell do in the game(will it lead to win or loss?), and finally we try to maximize the score.</a:t>
            </a:r>
          </a:p>
        </p:txBody>
      </p:sp>
    </p:spTree>
    <p:extLst>
      <p:ext uri="{BB962C8B-B14F-4D97-AF65-F5344CB8AC3E}">
        <p14:creationId xmlns:p14="http://schemas.microsoft.com/office/powerpoint/2010/main" val="23155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367" y="480476"/>
            <a:ext cx="5500683" cy="708408"/>
          </a:xfrm>
        </p:spPr>
        <p:txBody>
          <a:bodyPr/>
          <a:lstStyle/>
          <a:p>
            <a:r>
              <a:rPr lang="en-US" sz="1800" dirty="0"/>
              <a:t>Computer VS Computer results</a:t>
            </a:r>
            <a:br>
              <a:rPr lang="en-US" sz="1800" dirty="0"/>
            </a:br>
            <a:r>
              <a:rPr lang="en-US" sz="1800" dirty="0"/>
              <a:t>Number of wins out of 10000 games:</a:t>
            </a:r>
            <a:br>
              <a:rPr lang="en-US" sz="1800" dirty="0"/>
            </a:br>
            <a:endParaRPr lang="en-AU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11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373FF4-EF61-411C-8D8B-DE72E6EEF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8513" y="110608"/>
            <a:ext cx="1197732" cy="1197732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69C4708-821D-4508-A047-2B274AF99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851454"/>
              </p:ext>
            </p:extLst>
          </p:nvPr>
        </p:nvGraphicFramePr>
        <p:xfrm>
          <a:off x="544367" y="1188884"/>
          <a:ext cx="7828649" cy="348052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68563">
                  <a:extLst>
                    <a:ext uri="{9D8B030D-6E8A-4147-A177-3AD203B41FA5}">
                      <a16:colId xmlns:a16="http://schemas.microsoft.com/office/drawing/2014/main" val="2446617231"/>
                    </a:ext>
                  </a:extLst>
                </a:gridCol>
                <a:gridCol w="1953362">
                  <a:extLst>
                    <a:ext uri="{9D8B030D-6E8A-4147-A177-3AD203B41FA5}">
                      <a16:colId xmlns:a16="http://schemas.microsoft.com/office/drawing/2014/main" val="291022449"/>
                    </a:ext>
                  </a:extLst>
                </a:gridCol>
                <a:gridCol w="1953362">
                  <a:extLst>
                    <a:ext uri="{9D8B030D-6E8A-4147-A177-3AD203B41FA5}">
                      <a16:colId xmlns:a16="http://schemas.microsoft.com/office/drawing/2014/main" val="3866580481"/>
                    </a:ext>
                  </a:extLst>
                </a:gridCol>
                <a:gridCol w="1953362">
                  <a:extLst>
                    <a:ext uri="{9D8B030D-6E8A-4147-A177-3AD203B41FA5}">
                      <a16:colId xmlns:a16="http://schemas.microsoft.com/office/drawing/2014/main" val="3006780008"/>
                    </a:ext>
                  </a:extLst>
                </a:gridCol>
              </a:tblGrid>
              <a:tr h="728391">
                <a:tc>
                  <a:txBody>
                    <a:bodyPr/>
                    <a:lstStyle/>
                    <a:p>
                      <a:r>
                        <a:rPr lang="en-US" sz="1400" dirty="0"/>
                        <a:t>Without any trap check</a:t>
                      </a:r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With half ring trap check</a:t>
                      </a:r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With half ring trap check and spiral trap check</a:t>
                      </a:r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With line-ring, ring-spiral and line-spiral trap check</a:t>
                      </a:r>
                    </a:p>
                  </a:txBody>
                  <a:tcPr marL="91049" marR="91049" marT="45524" marB="45524"/>
                </a:tc>
                <a:extLst>
                  <a:ext uri="{0D108BD9-81ED-4DB2-BD59-A6C34878D82A}">
                    <a16:rowId xmlns:a16="http://schemas.microsoft.com/office/drawing/2014/main" val="4181799467"/>
                  </a:ext>
                </a:extLst>
              </a:tr>
              <a:tr h="940838">
                <a:tc>
                  <a:txBody>
                    <a:bodyPr/>
                    <a:lstStyle/>
                    <a:p>
                      <a:r>
                        <a:rPr lang="en-US" sz="1400" dirty="0"/>
                        <a:t>Player 1: 9012</a:t>
                      </a:r>
                    </a:p>
                    <a:p>
                      <a:r>
                        <a:rPr lang="en-US" sz="1400" dirty="0"/>
                        <a:t>Player 2: 987</a:t>
                      </a:r>
                    </a:p>
                    <a:p>
                      <a:r>
                        <a:rPr lang="en-US" sz="1400" dirty="0"/>
                        <a:t>Draw: 1</a:t>
                      </a:r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Player 1: 8261</a:t>
                      </a:r>
                    </a:p>
                    <a:p>
                      <a:r>
                        <a:rPr lang="en-US" sz="1400" dirty="0"/>
                        <a:t>Player 2: 1715</a:t>
                      </a:r>
                    </a:p>
                    <a:p>
                      <a:r>
                        <a:rPr lang="en-US" sz="1400" dirty="0"/>
                        <a:t>Draw: 24</a:t>
                      </a:r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Player 1: 8186</a:t>
                      </a:r>
                    </a:p>
                    <a:p>
                      <a:r>
                        <a:rPr lang="en-US" sz="1400" dirty="0"/>
                        <a:t>Player 2: 1655</a:t>
                      </a:r>
                    </a:p>
                    <a:p>
                      <a:r>
                        <a:rPr lang="en-US" sz="1400" dirty="0"/>
                        <a:t>Draw: 159</a:t>
                      </a:r>
                    </a:p>
                    <a:p>
                      <a:endParaRPr lang="en-US" sz="1400" dirty="0"/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Player 1: 652</a:t>
                      </a:r>
                    </a:p>
                    <a:p>
                      <a:r>
                        <a:rPr lang="en-US" sz="1400" dirty="0"/>
                        <a:t>Player 2: 312</a:t>
                      </a:r>
                    </a:p>
                    <a:p>
                      <a:r>
                        <a:rPr lang="en-US" sz="1400" dirty="0"/>
                        <a:t>Draw: 9036</a:t>
                      </a:r>
                    </a:p>
                    <a:p>
                      <a:endParaRPr lang="en-US" sz="1400" dirty="0"/>
                    </a:p>
                  </a:txBody>
                  <a:tcPr marL="91049" marR="91049" marT="45524" marB="45524"/>
                </a:tc>
                <a:extLst>
                  <a:ext uri="{0D108BD9-81ED-4DB2-BD59-A6C34878D82A}">
                    <a16:rowId xmlns:a16="http://schemas.microsoft.com/office/drawing/2014/main" val="1562294175"/>
                  </a:ext>
                </a:extLst>
              </a:tr>
              <a:tr h="1804911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049" marR="91049" marT="45524" marB="45524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049" marR="91049" marT="45524" marB="45524"/>
                </a:tc>
                <a:extLst>
                  <a:ext uri="{0D108BD9-81ED-4DB2-BD59-A6C34878D82A}">
                    <a16:rowId xmlns:a16="http://schemas.microsoft.com/office/drawing/2014/main" val="2735800861"/>
                  </a:ext>
                </a:extLst>
              </a:tr>
            </a:tbl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BCA3E9C-651C-4B4F-86B7-CB5D814835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6488154"/>
              </p:ext>
            </p:extLst>
          </p:nvPr>
        </p:nvGraphicFramePr>
        <p:xfrm>
          <a:off x="571601" y="2860690"/>
          <a:ext cx="1934138" cy="1889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91548E7-8A8D-4702-8E08-2F52282140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5016955"/>
              </p:ext>
            </p:extLst>
          </p:nvPr>
        </p:nvGraphicFramePr>
        <p:xfrm>
          <a:off x="2574999" y="2816922"/>
          <a:ext cx="1900507" cy="1889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697371F-2989-4728-A80D-6F6832B540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7186371"/>
              </p:ext>
            </p:extLst>
          </p:nvPr>
        </p:nvGraphicFramePr>
        <p:xfrm>
          <a:off x="4475506" y="2860690"/>
          <a:ext cx="1997003" cy="1889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3109361E-11DC-417A-AB25-AD617F6AE2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0919896"/>
              </p:ext>
            </p:extLst>
          </p:nvPr>
        </p:nvGraphicFramePr>
        <p:xfrm>
          <a:off x="6376013" y="2860690"/>
          <a:ext cx="1997003" cy="1889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43888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10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D9BDB-9C09-42D0-B6AB-465184821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07" y="572799"/>
            <a:ext cx="6866100" cy="857400"/>
          </a:xfrm>
        </p:spPr>
        <p:txBody>
          <a:bodyPr/>
          <a:lstStyle/>
          <a:p>
            <a:r>
              <a:rPr lang="en-US" sz="2800" dirty="0"/>
              <a:t>Game theory complexity vs greedy complexity 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73377C-943C-48C8-BAEB-9229FAB6F0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12</a:t>
            </a:fld>
            <a:endParaRPr lang="en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F2890BA9-A26A-40AA-9D27-0BD18B2803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4473412"/>
                  </p:ext>
                </p:extLst>
              </p:nvPr>
            </p:nvGraphicFramePr>
            <p:xfrm>
              <a:off x="1211357" y="1830070"/>
              <a:ext cx="6096000" cy="2740631"/>
            </p:xfrm>
            <a:graphic>
              <a:graphicData uri="http://schemas.openxmlformats.org/drawingml/2006/table">
                <a:tbl>
                  <a:tblPr firstRow="1" bandRow="1">
                    <a:tableStyleId>{284E427A-3D55-4303-BF80-6455036E1DE7}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38264128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20949977"/>
                        </a:ext>
                      </a:extLst>
                    </a:gridCol>
                  </a:tblGrid>
                  <a:tr h="389859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Game theory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Greedy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9118"/>
                      </a:ext>
                    </a:extLst>
                  </a:tr>
                  <a:tr h="235077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206008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F2890BA9-A26A-40AA-9D27-0BD18B2803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4473412"/>
                  </p:ext>
                </p:extLst>
              </p:nvPr>
            </p:nvGraphicFramePr>
            <p:xfrm>
              <a:off x="1211357" y="1830070"/>
              <a:ext cx="6096000" cy="2740631"/>
            </p:xfrm>
            <a:graphic>
              <a:graphicData uri="http://schemas.openxmlformats.org/drawingml/2006/table">
                <a:tbl>
                  <a:tblPr firstRow="1" bandRow="1">
                    <a:tableStyleId>{284E427A-3D55-4303-BF80-6455036E1DE7}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38264128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20949977"/>
                        </a:ext>
                      </a:extLst>
                    </a:gridCol>
                  </a:tblGrid>
                  <a:tr h="389859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Game theory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Greedy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9118"/>
                      </a:ext>
                    </a:extLst>
                  </a:tr>
                  <a:tr h="235077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397" t="-17617" r="-101796" b="-31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01600" t="-17617" r="-2000" b="-31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206008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45D3EC29-C085-4020-92A8-5FEC36CB7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643" y="2571750"/>
            <a:ext cx="1933465" cy="18992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EFF3A6-BD0D-4AF9-B79C-E35623D49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5915" y="2571750"/>
            <a:ext cx="1933465" cy="19334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5D7A6B-DFD2-4DF9-9460-BB4B6E1BE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8513" y="110608"/>
            <a:ext cx="1197732" cy="119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66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27A85-F550-4C16-80B2-5B90F35BB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20" y="457435"/>
            <a:ext cx="6866100" cy="857400"/>
          </a:xfrm>
        </p:spPr>
        <p:txBody>
          <a:bodyPr/>
          <a:lstStyle/>
          <a:p>
            <a:r>
              <a:rPr lang="en-US" sz="6000" dirty="0">
                <a:solidFill>
                  <a:srgbClr val="FFC000"/>
                </a:solidFill>
                <a:latin typeface="Raleway ExtraBold" panose="020B0604020202020204" charset="0"/>
                <a:cs typeface="Arial"/>
                <a:sym typeface="Arial"/>
              </a:rPr>
              <a:t>Our Program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693B43-8287-42D8-9400-545683CB09B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13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DD0572-8A04-48BE-85AE-096648D36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8513" y="110608"/>
            <a:ext cx="1197732" cy="1197732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49BFC8D6-A260-4CB7-B990-3D6451EBD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057" y="1542233"/>
            <a:ext cx="3257885" cy="2870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926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sp>
        <p:nvSpPr>
          <p:cNvPr id="5" name="Rectangle 4"/>
          <p:cNvSpPr/>
          <p:nvPr/>
        </p:nvSpPr>
        <p:spPr>
          <a:xfrm>
            <a:off x="922000" y="1046262"/>
            <a:ext cx="430758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6000" dirty="0">
                <a:solidFill>
                  <a:srgbClr val="FFC000"/>
                </a:solidFill>
                <a:latin typeface="Raleway ExtraBold" panose="020B0604020202020204" charset="0"/>
              </a:rPr>
              <a:t>Conclusion</a:t>
            </a:r>
            <a:endParaRPr lang="en-AU" sz="6000" dirty="0">
              <a:latin typeface="Raleway ExtraBold" panose="020B060402020202020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2000" y="1983303"/>
            <a:ext cx="75400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AU" sz="2000" dirty="0">
                <a:solidFill>
                  <a:schemeClr val="bg2"/>
                </a:solidFill>
                <a:latin typeface="Raleway ExtraBold" panose="020B0604020202020204" charset="0"/>
              </a:rPr>
              <a:t>To sum up, tic-tac-toe is not just a simple game that is drawn on 3x3 board as we thought but it also has many different ways (algorithms) to be played with. </a:t>
            </a:r>
            <a:endParaRPr lang="en-US" sz="2000" dirty="0">
              <a:solidFill>
                <a:schemeClr val="bg2"/>
              </a:solidFill>
              <a:latin typeface="Raleway ExtraBold" panose="020B0604020202020204" charset="0"/>
            </a:endParaRPr>
          </a:p>
          <a:p>
            <a:pPr marL="285750" lvl="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AU" sz="2000" dirty="0">
                <a:solidFill>
                  <a:schemeClr val="bg2"/>
                </a:solidFill>
                <a:latin typeface="Raleway ExtraBold" panose="020B0604020202020204" charset="0"/>
              </a:rPr>
              <a:t>we have discovered how to solve tic-tac-toe using linear algebra and how it helped us to reduce the complexity of the algorithm related to the complexity of the game theory.</a:t>
            </a:r>
            <a:endParaRPr lang="en-US" sz="2000" dirty="0">
              <a:solidFill>
                <a:schemeClr val="bg2"/>
              </a:solidFill>
              <a:latin typeface="Raleway ExtraBold" panose="020B0604020202020204" charset="0"/>
            </a:endParaRPr>
          </a:p>
          <a:p>
            <a:pPr marL="571500" lvl="0" indent="-57150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2"/>
              </a:solidFill>
              <a:latin typeface="Raleway ExtraBold" panose="020B060402020202020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373FF4-EF61-411C-8D8B-DE72E6EEF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6268" y="183255"/>
            <a:ext cx="1197732" cy="119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1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364" name="Google Shape;364;p35"/>
          <p:cNvSpPr txBox="1">
            <a:spLocks noGrp="1"/>
          </p:cNvSpPr>
          <p:nvPr>
            <p:ph type="ctrTitle" idx="4294967295"/>
          </p:nvPr>
        </p:nvSpPr>
        <p:spPr>
          <a:xfrm>
            <a:off x="685800" y="1123700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dirty="0">
                <a:solidFill>
                  <a:srgbClr val="FFB600"/>
                </a:solidFill>
              </a:rPr>
              <a:t>Thanks!</a:t>
            </a:r>
            <a:endParaRPr sz="9600" dirty="0">
              <a:solidFill>
                <a:srgbClr val="FFB600"/>
              </a:solidFill>
            </a:endParaRPr>
          </a:p>
        </p:txBody>
      </p:sp>
      <p:sp>
        <p:nvSpPr>
          <p:cNvPr id="365" name="Google Shape;365;p35"/>
          <p:cNvSpPr txBox="1">
            <a:spLocks noGrp="1"/>
          </p:cNvSpPr>
          <p:nvPr>
            <p:ph type="subTitle" idx="4294967295"/>
          </p:nvPr>
        </p:nvSpPr>
        <p:spPr>
          <a:xfrm>
            <a:off x="685800" y="2860000"/>
            <a:ext cx="6593700" cy="193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3600" b="1" dirty="0"/>
              <a:t>Any questions?</a:t>
            </a:r>
            <a:endParaRPr sz="3600" b="1" dirty="0"/>
          </a:p>
        </p:txBody>
      </p:sp>
      <p:sp>
        <p:nvSpPr>
          <p:cNvPr id="366" name="Google Shape;366;p35"/>
          <p:cNvSpPr/>
          <p:nvPr/>
        </p:nvSpPr>
        <p:spPr>
          <a:xfrm>
            <a:off x="8054234" y="327815"/>
            <a:ext cx="798007" cy="725835"/>
          </a:xfrm>
          <a:custGeom>
            <a:avLst/>
            <a:gdLst/>
            <a:ahLst/>
            <a:cxnLst/>
            <a:rect l="l" t="t" r="r" b="b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8F0F5A-A281-41A4-8AC6-461DE6C767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1" y="207319"/>
            <a:ext cx="1197732" cy="11977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" grpId="0"/>
      <p:bldP spid="365" grpId="0" build="p"/>
      <p:bldP spid="365" grpId="1" build="p"/>
    </p:bldLst>
  </p:timing>
</p:sld>
</file>

<file path=ppt/theme/theme1.xml><?xml version="1.0" encoding="utf-8"?>
<a:theme xmlns:a="http://schemas.openxmlformats.org/drawingml/2006/main" name="Olivi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516</Words>
  <Application>Microsoft Office PowerPoint</Application>
  <PresentationFormat>On-screen Show (16:9)</PresentationFormat>
  <Paragraphs>135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Raleway Light</vt:lpstr>
      <vt:lpstr>Impact</vt:lpstr>
      <vt:lpstr>Cambria Math</vt:lpstr>
      <vt:lpstr>Arial</vt:lpstr>
      <vt:lpstr>Raleway ExtraBold</vt:lpstr>
      <vt:lpstr>Olivia template</vt:lpstr>
      <vt:lpstr>Team APPLE PIE</vt:lpstr>
      <vt:lpstr>Outline</vt:lpstr>
      <vt:lpstr>A Very Ancient Game</vt:lpstr>
      <vt:lpstr>Variations of Tic-Tac-Toe</vt:lpstr>
      <vt:lpstr>Matrix tic-tac-toe</vt:lpstr>
      <vt:lpstr>Solving tic-tac-toe </vt:lpstr>
      <vt:lpstr>Game Theory Approach</vt:lpstr>
      <vt:lpstr>Circular Tic Tac Toe</vt:lpstr>
      <vt:lpstr>Circular Tic Tac Toe Winning Cases</vt:lpstr>
      <vt:lpstr>Algorithm</vt:lpstr>
      <vt:lpstr>Computer VS Computer results Number of wins out of 10000 games: </vt:lpstr>
      <vt:lpstr>Game theory complexity vs greedy complexity  </vt:lpstr>
      <vt:lpstr>Our Program</vt:lpstr>
      <vt:lpstr>PowerPoint Presentation</vt:lpstr>
      <vt:lpstr>Thanks!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ahmed mahmoud</dc:creator>
  <cp:lastModifiedBy>Lenovo</cp:lastModifiedBy>
  <cp:revision>68</cp:revision>
  <dcterms:modified xsi:type="dcterms:W3CDTF">2018-12-19T20:20:01Z</dcterms:modified>
</cp:coreProperties>
</file>